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5" r:id="rId39"/>
  </p:sldIdLst>
  <p:sldSz cx="9144000" cy="6858000" type="screen4x3"/>
  <p:notesSz cx="6858000" cy="9144000"/>
  <p:defaultTextStyle>
    <a:defPPr>
      <a:defRPr lang="es-ES_trad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5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685800" y="1371600"/>
            <a:ext cx="7772400" cy="1470025"/>
          </a:xfrm>
        </p:spPr>
        <p:txBody>
          <a:bodyPr/>
          <a:lstStyle>
            <a:lvl1pPr>
              <a:defRPr/>
            </a:lvl1pPr>
          </a:lstStyle>
          <a:p>
            <a:r>
              <a:rPr lang="en-US"/>
              <a:t>Haga clic para modificar el estilo de título del patrón</a:t>
            </a:r>
          </a:p>
        </p:txBody>
      </p:sp>
      <p:sp>
        <p:nvSpPr>
          <p:cNvPr id="29699" name="Rectangle 3"/>
          <p:cNvSpPr>
            <a:spLocks noGrp="1" noChangeArrowheads="1"/>
          </p:cNvSpPr>
          <p:nvPr>
            <p:ph type="subTitle" idx="1"/>
          </p:nvPr>
        </p:nvSpPr>
        <p:spPr>
          <a:xfrm>
            <a:off x="1295400" y="3048000"/>
            <a:ext cx="6400800" cy="685800"/>
          </a:xfrm>
        </p:spPr>
        <p:txBody>
          <a:bodyPr/>
          <a:lstStyle>
            <a:lvl1pPr marL="0" indent="0" algn="ctr">
              <a:buFontTx/>
              <a:buNone/>
              <a:defRPr/>
            </a:lvl1pPr>
          </a:lstStyle>
          <a:p>
            <a:r>
              <a:rPr lang="en-US"/>
              <a:t>Haga clic para modificar el estilo de subtítulo del patrón</a:t>
            </a:r>
          </a:p>
        </p:txBody>
      </p:sp>
      <p:sp>
        <p:nvSpPr>
          <p:cNvPr id="4" name="Rectangle 4"/>
          <p:cNvSpPr>
            <a:spLocks noGrp="1" noChangeArrowheads="1"/>
          </p:cNvSpPr>
          <p:nvPr>
            <p:ph type="dt" sz="half" idx="10"/>
          </p:nvPr>
        </p:nvSpPr>
        <p:spPr/>
        <p:txBody>
          <a:bodyPr/>
          <a:lstStyle>
            <a:lvl1pPr>
              <a:defRPr sz="1200"/>
            </a:lvl1pPr>
          </a:lstStyle>
          <a:p>
            <a:pPr>
              <a:defRPr/>
            </a:pPr>
            <a:fld id="{8390AAC1-C942-4C49-8635-8DC5D506B9F4}" type="datetimeFigureOut">
              <a:rPr lang="es-ES_tradnl"/>
              <a:pPr>
                <a:defRPr/>
              </a:pPr>
              <a:t>06/10/2009</a:t>
            </a:fld>
            <a:endParaRPr lang="en-US"/>
          </a:p>
        </p:txBody>
      </p:sp>
      <p:sp>
        <p:nvSpPr>
          <p:cNvPr id="5" name="Rectangle 5"/>
          <p:cNvSpPr>
            <a:spLocks noGrp="1" noChangeArrowheads="1"/>
          </p:cNvSpPr>
          <p:nvPr>
            <p:ph type="ftr" sz="quarter" idx="11"/>
          </p:nvPr>
        </p:nvSpPr>
        <p:spPr/>
        <p:txBody>
          <a:bodyPr/>
          <a:lstStyle>
            <a:lvl1pPr>
              <a:defRPr sz="1200"/>
            </a:lvl1pPr>
          </a:lstStyle>
          <a:p>
            <a:pPr>
              <a:defRPr/>
            </a:pPr>
            <a:endParaRPr lang="en-US"/>
          </a:p>
        </p:txBody>
      </p:sp>
      <p:sp>
        <p:nvSpPr>
          <p:cNvPr id="6" name="Rectangle 6"/>
          <p:cNvSpPr>
            <a:spLocks noGrp="1" noChangeArrowheads="1"/>
          </p:cNvSpPr>
          <p:nvPr>
            <p:ph type="sldNum" sz="quarter" idx="12"/>
          </p:nvPr>
        </p:nvSpPr>
        <p:spPr/>
        <p:txBody>
          <a:bodyPr/>
          <a:lstStyle>
            <a:lvl1pPr>
              <a:defRPr sz="1200"/>
            </a:lvl1pPr>
          </a:lstStyle>
          <a:p>
            <a:pPr>
              <a:defRPr/>
            </a:pPr>
            <a:fld id="{F6B59EE1-4645-4203-85DC-41E76248D94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MX"/>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fld id="{A0BEBA72-DB75-4C42-8067-1A93036CE559}" type="datetimeFigureOut">
              <a:rPr lang="es-ES_tradnl"/>
              <a:pPr>
                <a:defRPr/>
              </a:pPr>
              <a:t>06/10/2009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9C5B2B-6BDD-4FBB-B837-E376ED14AE0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s-MX"/>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fld id="{60C69202-15A7-428F-812F-85625F1D8943}" type="datetimeFigureOut">
              <a:rPr lang="es-ES_tradnl"/>
              <a:pPr>
                <a:defRPr/>
              </a:pPr>
              <a:t>06/10/2009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414213-19B4-4FEF-A98D-FE4A509A49B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es-MX"/>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5" name="Rectangle 4"/>
          <p:cNvSpPr>
            <a:spLocks noGrp="1" noChangeArrowheads="1"/>
          </p:cNvSpPr>
          <p:nvPr>
            <p:ph type="dt" sz="half" idx="10"/>
          </p:nvPr>
        </p:nvSpPr>
        <p:spPr>
          <a:ln/>
        </p:spPr>
        <p:txBody>
          <a:bodyPr/>
          <a:lstStyle>
            <a:lvl1pPr>
              <a:defRPr/>
            </a:lvl1pPr>
          </a:lstStyle>
          <a:p>
            <a:pPr>
              <a:defRPr/>
            </a:pPr>
            <a:fld id="{3229C4A9-4ED7-4FE5-84F1-A75EAC5D61EC}" type="datetimeFigureOut">
              <a:rPr lang="es-ES_tradnl"/>
              <a:pPr>
                <a:defRPr/>
              </a:pPr>
              <a:t>06/10/2009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C164FB8-B27F-4E6C-B1B5-C670A626053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MX"/>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Rectangle 4"/>
          <p:cNvSpPr>
            <a:spLocks noGrp="1" noChangeArrowheads="1"/>
          </p:cNvSpPr>
          <p:nvPr>
            <p:ph type="dt" sz="half" idx="10"/>
          </p:nvPr>
        </p:nvSpPr>
        <p:spPr>
          <a:ln/>
        </p:spPr>
        <p:txBody>
          <a:bodyPr/>
          <a:lstStyle>
            <a:lvl1pPr>
              <a:defRPr/>
            </a:lvl1pPr>
          </a:lstStyle>
          <a:p>
            <a:pPr>
              <a:defRPr/>
            </a:pPr>
            <a:fld id="{A227D927-556C-4479-B2F7-DCDA3305C5D0}" type="datetimeFigureOut">
              <a:rPr lang="es-ES_tradnl"/>
              <a:pPr>
                <a:defRPr/>
              </a:pPr>
              <a:t>06/10/2009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A5F34D-E5B5-4848-B05D-356E8390B7A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s-MX"/>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3C4A8EB8-BEFB-4512-9885-14F8BFA57C26}" type="datetimeFigureOut">
              <a:rPr lang="es-ES_tradnl"/>
              <a:pPr>
                <a:defRPr/>
              </a:pPr>
              <a:t>06/10/2009</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E0DF21-2DC5-4B73-BFAC-7198D32550B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MX"/>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5" name="Rectangle 4"/>
          <p:cNvSpPr>
            <a:spLocks noGrp="1" noChangeArrowheads="1"/>
          </p:cNvSpPr>
          <p:nvPr>
            <p:ph type="dt" sz="half" idx="10"/>
          </p:nvPr>
        </p:nvSpPr>
        <p:spPr>
          <a:ln/>
        </p:spPr>
        <p:txBody>
          <a:bodyPr/>
          <a:lstStyle>
            <a:lvl1pPr>
              <a:defRPr/>
            </a:lvl1pPr>
          </a:lstStyle>
          <a:p>
            <a:pPr>
              <a:defRPr/>
            </a:pPr>
            <a:fld id="{2A65E19D-7CAA-45AC-9942-16DA4B7DF46E}" type="datetimeFigureOut">
              <a:rPr lang="es-ES_tradnl"/>
              <a:pPr>
                <a:defRPr/>
              </a:pPr>
              <a:t>06/10/2009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3053F24-33B3-4A37-8912-A7F56EE5975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s-MX"/>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7" name="Rectangle 4"/>
          <p:cNvSpPr>
            <a:spLocks noGrp="1" noChangeArrowheads="1"/>
          </p:cNvSpPr>
          <p:nvPr>
            <p:ph type="dt" sz="half" idx="10"/>
          </p:nvPr>
        </p:nvSpPr>
        <p:spPr>
          <a:ln/>
        </p:spPr>
        <p:txBody>
          <a:bodyPr/>
          <a:lstStyle>
            <a:lvl1pPr>
              <a:defRPr/>
            </a:lvl1pPr>
          </a:lstStyle>
          <a:p>
            <a:pPr>
              <a:defRPr/>
            </a:pPr>
            <a:fld id="{429A1E1E-4DA4-4142-88C4-F91756F91DA3}" type="datetimeFigureOut">
              <a:rPr lang="es-ES_tradnl"/>
              <a:pPr>
                <a:defRPr/>
              </a:pPr>
              <a:t>06/10/2009</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23013EA-B558-4764-B4D6-412FC0A5DF23}"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MX"/>
          </a:p>
        </p:txBody>
      </p:sp>
      <p:sp>
        <p:nvSpPr>
          <p:cNvPr id="3" name="Rectangle 4"/>
          <p:cNvSpPr>
            <a:spLocks noGrp="1" noChangeArrowheads="1"/>
          </p:cNvSpPr>
          <p:nvPr>
            <p:ph type="dt" sz="half" idx="10"/>
          </p:nvPr>
        </p:nvSpPr>
        <p:spPr>
          <a:ln/>
        </p:spPr>
        <p:txBody>
          <a:bodyPr/>
          <a:lstStyle>
            <a:lvl1pPr>
              <a:defRPr/>
            </a:lvl1pPr>
          </a:lstStyle>
          <a:p>
            <a:pPr>
              <a:defRPr/>
            </a:pPr>
            <a:fld id="{B79077D7-C3E6-44E7-A9B8-37D06C1C0D4C}" type="datetimeFigureOut">
              <a:rPr lang="es-ES_tradnl"/>
              <a:pPr>
                <a:defRPr/>
              </a:pPr>
              <a:t>06/10/2009</a:t>
            </a:fld>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956B770-F151-43C0-8498-CA3947850DB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05DB318-B6AD-4D01-BCC5-C3486E5B66F5}" type="datetimeFigureOut">
              <a:rPr lang="es-ES_tradnl"/>
              <a:pPr>
                <a:defRPr/>
              </a:pPr>
              <a:t>06/10/2009</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0043AC0-A943-45B3-A3B1-86CEFC5D310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s-MX"/>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CAA31353-2C9C-469A-8931-825CFA89B424}" type="datetimeFigureOut">
              <a:rPr lang="es-ES_tradnl"/>
              <a:pPr>
                <a:defRPr/>
              </a:pPr>
              <a:t>06/10/2009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4F73663-3955-4AAB-AEE3-E3CF8531EFD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s-MX"/>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MX"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C21A8DC-B5C3-43DE-BEC5-DF88BB91523C}" type="datetimeFigureOut">
              <a:rPr lang="es-ES_tradnl"/>
              <a:pPr>
                <a:defRPr/>
              </a:pPr>
              <a:t>06/10/2009</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6EBA84-ACC2-4057-834C-7BC4BC7AA00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Haga clic para modificar el estilo de título del patrón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Haga clic para modificar el estilo de texto del patrón</a:t>
            </a:r>
          </a:p>
          <a:p>
            <a:pPr lvl="1"/>
            <a:r>
              <a:rPr lang="en-US" smtClean="0"/>
              <a:t>Segundo nivel</a:t>
            </a:r>
          </a:p>
          <a:p>
            <a:pPr lvl="2"/>
            <a:r>
              <a:rPr lang="en-US" smtClean="0"/>
              <a:t>Tercer nivel</a:t>
            </a:r>
          </a:p>
          <a:p>
            <a:pPr lvl="3"/>
            <a:r>
              <a:rPr lang="en-US" smtClean="0"/>
              <a:t>Cuarto nivel</a:t>
            </a:r>
          </a:p>
          <a:p>
            <a:pPr lvl="4"/>
            <a:r>
              <a:rPr lang="en-US" smtClean="0"/>
              <a:t>Quinto nivel</a:t>
            </a:r>
          </a:p>
        </p:txBody>
      </p:sp>
      <p:sp>
        <p:nvSpPr>
          <p:cNvPr id="286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mn-lt"/>
              </a:defRPr>
            </a:lvl1pPr>
          </a:lstStyle>
          <a:p>
            <a:pPr>
              <a:defRPr/>
            </a:pPr>
            <a:fld id="{29BB4C5C-63D4-43DE-9AAD-7E433BF51FF0}" type="datetimeFigureOut">
              <a:rPr lang="es-ES_tradnl"/>
              <a:pPr>
                <a:defRPr/>
              </a:pPr>
              <a:t>06/10/2009</a:t>
            </a:fld>
            <a:endParaRPr lang="en-US"/>
          </a:p>
        </p:txBody>
      </p:sp>
      <p:sp>
        <p:nvSpPr>
          <p:cNvPr id="286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defRPr>
            </a:lvl1pPr>
          </a:lstStyle>
          <a:p>
            <a:pPr>
              <a:defRPr/>
            </a:pPr>
            <a:endParaRPr lang="en-US"/>
          </a:p>
        </p:txBody>
      </p:sp>
      <p:sp>
        <p:nvSpPr>
          <p:cNvPr id="286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defRPr>
            </a:lvl1pPr>
          </a:lstStyle>
          <a:p>
            <a:pPr>
              <a:defRPr/>
            </a:pPr>
            <a:fld id="{F8A27587-5BBC-4636-8207-E2C59AAB720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Lst>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Trebuchet MS" pitchFamily="34" charset="0"/>
        </a:defRPr>
      </a:lvl2pPr>
      <a:lvl3pPr algn="ctr" rtl="0" eaLnBrk="0" fontAlgn="base" hangingPunct="0">
        <a:spcBef>
          <a:spcPct val="0"/>
        </a:spcBef>
        <a:spcAft>
          <a:spcPct val="0"/>
        </a:spcAft>
        <a:defRPr sz="3600">
          <a:solidFill>
            <a:schemeClr val="tx2"/>
          </a:solidFill>
          <a:latin typeface="Trebuchet MS" pitchFamily="34" charset="0"/>
        </a:defRPr>
      </a:lvl3pPr>
      <a:lvl4pPr algn="ctr" rtl="0" eaLnBrk="0" fontAlgn="base" hangingPunct="0">
        <a:spcBef>
          <a:spcPct val="0"/>
        </a:spcBef>
        <a:spcAft>
          <a:spcPct val="0"/>
        </a:spcAft>
        <a:defRPr sz="3600">
          <a:solidFill>
            <a:schemeClr val="tx2"/>
          </a:solidFill>
          <a:latin typeface="Trebuchet MS" pitchFamily="34" charset="0"/>
        </a:defRPr>
      </a:lvl4pPr>
      <a:lvl5pPr algn="ctr" rtl="0" eaLnBrk="0" fontAlgn="base" hangingPunct="0">
        <a:spcBef>
          <a:spcPct val="0"/>
        </a:spcBef>
        <a:spcAft>
          <a:spcPct val="0"/>
        </a:spcAft>
        <a:defRPr sz="3600">
          <a:solidFill>
            <a:schemeClr val="tx2"/>
          </a:solidFill>
          <a:latin typeface="Trebuchet MS" pitchFamily="34" charset="0"/>
        </a:defRPr>
      </a:lvl5pPr>
      <a:lvl6pPr marL="457200" algn="ctr" rtl="0" fontAlgn="base">
        <a:spcBef>
          <a:spcPct val="0"/>
        </a:spcBef>
        <a:spcAft>
          <a:spcPct val="0"/>
        </a:spcAft>
        <a:defRPr sz="3600">
          <a:solidFill>
            <a:schemeClr val="tx2"/>
          </a:solidFill>
          <a:latin typeface="Trebuchet MS" pitchFamily="34" charset="0"/>
        </a:defRPr>
      </a:lvl6pPr>
      <a:lvl7pPr marL="914400" algn="ctr" rtl="0" fontAlgn="base">
        <a:spcBef>
          <a:spcPct val="0"/>
        </a:spcBef>
        <a:spcAft>
          <a:spcPct val="0"/>
        </a:spcAft>
        <a:defRPr sz="3600">
          <a:solidFill>
            <a:schemeClr val="tx2"/>
          </a:solidFill>
          <a:latin typeface="Trebuchet MS" pitchFamily="34" charset="0"/>
        </a:defRPr>
      </a:lvl7pPr>
      <a:lvl8pPr marL="1371600" algn="ctr" rtl="0" fontAlgn="base">
        <a:spcBef>
          <a:spcPct val="0"/>
        </a:spcBef>
        <a:spcAft>
          <a:spcPct val="0"/>
        </a:spcAft>
        <a:defRPr sz="3600">
          <a:solidFill>
            <a:schemeClr val="tx2"/>
          </a:solidFill>
          <a:latin typeface="Trebuchet MS" pitchFamily="34" charset="0"/>
        </a:defRPr>
      </a:lvl8pPr>
      <a:lvl9pPr marL="1828800" algn="ctr" rtl="0" fontAlgn="base">
        <a:spcBef>
          <a:spcPct val="0"/>
        </a:spcBef>
        <a:spcAft>
          <a:spcPct val="0"/>
        </a:spcAft>
        <a:defRPr sz="3600">
          <a:solidFill>
            <a:schemeClr val="tx2"/>
          </a:solidFill>
          <a:latin typeface="Trebuchet MS"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images.google.com.mx/imgres?imgurl=http://www.larouchepub.com/spanish/images/cover2005/10_GM_Assembly_line.jpg&amp;imgrefurl=http://www.larouchepub.com/spanish/anteriores/2005/VolXXIInum10.html&amp;usg=__eUhTrS4h_Cvj9b1iyTeW6tgBbIY=&amp;h=1495&amp;w=2449&amp;sz=1162&amp;hl=es&amp;start=19&amp;um=1&amp;tbnid=JZTw-2Q8vs4OnM:&amp;tbnh=92&amp;tbnw=150&amp;prev=/images?q=obreros+de+maquinas&amp;hl=es&amp;um=1" TargetMode="Externa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images.google.com.mx/imgres?imgurl=http://img390.imageshack.us/img390/7239/bosssca1.jpg&amp;imgrefurl=http://nanumus.blogspot.com/2008_03_01_archive.html&amp;usg=__b3AGDL_zgZ0-MqwAJh1BE9JqA2I=&amp;h=423&amp;w=351&amp;sz=33&amp;hl=es&amp;start=10&amp;um=1&amp;tbnid=hFYeahir2yZYsM:&amp;tbnh=126&amp;tbnw=105&amp;prev=/images?q=jefes+de+taller&amp;hl=es&amp;um=1"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images.google.com.mx/imgres?imgurl=http://www.felizentutrabajo.com/lahorafelizesde9a5/librohtml/happyhouris9to510_html_4f0aae5e.png&amp;imgrefurl=http://www.felizentutrabajo.com/lahorafelizesde9a5/librohtml/lahorafelizesde9a510.html&amp;usg=__NafoRk9werNQMAnjPh-x-fv5Iog=&amp;h=2183&amp;w=2328&amp;sz=47&amp;hl=es&amp;start=18&amp;um=1&amp;tbnid=cTmTsQLPXUy8CM:&amp;tbnh=141&amp;tbnw=150&amp;prev=/images?q=directivo&amp;hl=es&amp;um=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images.google.com.mx/imgres?imgurl=http://www.quenoserepita.com.ar/files/images/poder%202.jpg&amp;imgrefurl=http://www.quenoserepita.com.ar/node?from=30&amp;usg=__a_iGTq4YXfbNodm5-0lOme8NiHI=&amp;h=379&amp;w=498&amp;sz=16&amp;hl=es&amp;start=3&amp;um=1&amp;tbnid=u9665J4xvcIjyM:&amp;tbnh=99&amp;tbnw=130&amp;prev=/images?q=poder&amp;hl=es&amp;um=1" TargetMode="Externa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images.google.com.mx/imgres?imgurl=http://4.bp.blogspot.com/_kfs6enXtGqg/SlcL9QrBAlI/AAAAAAAACwk/5w9T0N1K4vw/s400/obreros_fabrica_1.jpg&amp;imgrefurl=http://articulo350.blogspot.com/2009/08/obreros-duenos-de-empresas.html&amp;usg=__ZFRJtgUB0LeJkH7ZegvtTLbJs8Y=&amp;h=344&amp;w=354&amp;sz=28&amp;hl=es&amp;start=1&amp;um=1&amp;tbnid=yPIoxfxGlR6IbM:&amp;tbnh=118&amp;tbnw=121&amp;prev=/images?q=obreros&amp;hl=es&amp;um=1" TargetMode="Externa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Título"/>
          <p:cNvSpPr>
            <a:spLocks noGrp="1"/>
          </p:cNvSpPr>
          <p:nvPr>
            <p:ph type="ctrTitle" idx="4294967295"/>
          </p:nvPr>
        </p:nvSpPr>
        <p:spPr>
          <a:xfrm>
            <a:off x="685800" y="2130425"/>
            <a:ext cx="7772400" cy="1470025"/>
          </a:xfrm>
        </p:spPr>
        <p:txBody>
          <a:bodyPr/>
          <a:lstStyle/>
          <a:p>
            <a:pPr eaLnBrk="1" hangingPunct="1"/>
            <a:r>
              <a:rPr lang="es-ES_tradnl" sz="7000" b="1" smtClean="0">
                <a:solidFill>
                  <a:srgbClr val="CC00CC"/>
                </a:solidFill>
                <a:latin typeface="Tall Paul" pitchFamily="2" charset="0"/>
              </a:rPr>
              <a:t>El fenómeno burocrático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2" descr="C:\Documents and Settings\Administrador\Escritorio\SIGLO-XX.jpg"/>
          <p:cNvPicPr>
            <a:picLocks noChangeAspect="1" noChangeArrowheads="1"/>
          </p:cNvPicPr>
          <p:nvPr/>
        </p:nvPicPr>
        <p:blipFill>
          <a:blip r:embed="rId2">
            <a:lum bright="16000" contrast="6000"/>
          </a:blip>
          <a:srcRect/>
          <a:stretch>
            <a:fillRect/>
          </a:stretch>
        </p:blipFill>
        <p:spPr bwMode="auto">
          <a:xfrm>
            <a:off x="0" y="0"/>
            <a:ext cx="9144000" cy="6858000"/>
          </a:xfrm>
          <a:prstGeom prst="rect">
            <a:avLst/>
          </a:prstGeom>
          <a:noFill/>
          <a:ln w="9525">
            <a:noFill/>
            <a:miter lim="800000"/>
            <a:headEnd/>
            <a:tailEnd/>
          </a:ln>
        </p:spPr>
      </p:pic>
      <p:sp>
        <p:nvSpPr>
          <p:cNvPr id="23554" name="2 Marcador de contenido"/>
          <p:cNvSpPr>
            <a:spLocks noGrp="1"/>
          </p:cNvSpPr>
          <p:nvPr>
            <p:ph idx="4294967295"/>
          </p:nvPr>
        </p:nvSpPr>
        <p:spPr/>
        <p:txBody>
          <a:bodyPr/>
          <a:lstStyle/>
          <a:p>
            <a:pPr algn="just" eaLnBrk="1" hangingPunct="1"/>
            <a:r>
              <a:rPr lang="es-ES_tradnl" b="1" smtClean="0"/>
              <a:t>Los obreros de mantenimiento sienten efectivamente la animadversión que los rodea, las presiones concluyen por ser excelentes medios de &lt;&lt;control social&gt;&gt;.</a:t>
            </a:r>
          </a:p>
          <a:p>
            <a:pPr algn="just" eaLnBrk="1" hangingPunct="1"/>
            <a:r>
              <a:rPr lang="es-ES_tradnl" b="1" smtClean="0"/>
              <a:t>La elección, en el grupo de obreros productores, es pues enteramente racional cuando deciden aceptar la dirección de los obreros de mantenimiento.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1 Título"/>
          <p:cNvSpPr>
            <a:spLocks noGrp="1"/>
          </p:cNvSpPr>
          <p:nvPr>
            <p:ph type="title" idx="4294967295"/>
          </p:nvPr>
        </p:nvSpPr>
        <p:spPr/>
        <p:txBody>
          <a:bodyPr/>
          <a:lstStyle/>
          <a:p>
            <a:pPr eaLnBrk="1" hangingPunct="1"/>
            <a:r>
              <a:rPr lang="es-ES_tradnl" smtClean="0">
                <a:solidFill>
                  <a:srgbClr val="CC00CC"/>
                </a:solidFill>
              </a:rPr>
              <a:t>Obreros de mantenimiento</a:t>
            </a:r>
          </a:p>
        </p:txBody>
      </p:sp>
      <p:sp>
        <p:nvSpPr>
          <p:cNvPr id="24578" name="2 Marcador de contenido"/>
          <p:cNvSpPr>
            <a:spLocks noGrp="1"/>
          </p:cNvSpPr>
          <p:nvPr>
            <p:ph idx="4294967295"/>
          </p:nvPr>
        </p:nvSpPr>
        <p:spPr/>
        <p:txBody>
          <a:bodyPr/>
          <a:lstStyle/>
          <a:p>
            <a:pPr algn="just" eaLnBrk="1" hangingPunct="1"/>
            <a:r>
              <a:rPr lang="es-ES_tradnl" smtClean="0"/>
              <a:t>Su conducta es menos ambigua.</a:t>
            </a:r>
          </a:p>
          <a:p>
            <a:pPr algn="just" eaLnBrk="1" hangingPunct="1"/>
            <a:r>
              <a:rPr lang="es-ES_tradnl" smtClean="0"/>
              <a:t>No están en situación de dependencia y no abrigan temores de alianzas.</a:t>
            </a:r>
          </a:p>
          <a:p>
            <a:pPr algn="just" eaLnBrk="1" hangingPunct="1"/>
            <a:r>
              <a:rPr lang="es-ES_tradnl" smtClean="0"/>
              <a:t>Buscan ante todo precaverse  de la injerencia de otro grupo o de una autoridad cualquiera en el dominio que fiscalizan.</a:t>
            </a:r>
          </a:p>
          <a:p>
            <a:pPr algn="just" eaLnBrk="1" hangingPunct="1"/>
            <a:r>
              <a:rPr lang="es-ES_tradnl" smtClean="0"/>
              <a:t>La única ofensa imperdonable sería arreglar ellos mismos una máquina.</a:t>
            </a:r>
          </a:p>
          <a:p>
            <a:pPr eaLnBrk="1" hangingPunct="1"/>
            <a:endParaRPr lang="es-ES_tradnl" smtClean="0"/>
          </a:p>
          <a:p>
            <a:pPr eaLnBrk="1" hangingPunct="1"/>
            <a:endParaRPr lang="es-ES_tradnl"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s-ES" sz="3200" smtClean="0">
                <a:solidFill>
                  <a:srgbClr val="CC00CC"/>
                </a:solidFill>
              </a:rPr>
              <a:t>OBREROS DE MANTENIMIENTO</a:t>
            </a:r>
          </a:p>
        </p:txBody>
      </p:sp>
      <p:sp>
        <p:nvSpPr>
          <p:cNvPr id="25602" name="Rectangle 3"/>
          <p:cNvSpPr>
            <a:spLocks noGrp="1" noChangeArrowheads="1"/>
          </p:cNvSpPr>
          <p:nvPr>
            <p:ph type="body" sz="half" idx="1"/>
          </p:nvPr>
        </p:nvSpPr>
        <p:spPr/>
        <p:txBody>
          <a:bodyPr/>
          <a:lstStyle/>
          <a:p>
            <a:pPr eaLnBrk="1" hangingPunct="1"/>
            <a:r>
              <a:rPr lang="es-ES" sz="2400" smtClean="0"/>
              <a:t>No están en situación de dependencia</a:t>
            </a:r>
          </a:p>
          <a:p>
            <a:pPr eaLnBrk="1" hangingPunct="1"/>
            <a:r>
              <a:rPr lang="es-ES" sz="2400" smtClean="0"/>
              <a:t>Su estrategia es sencilla y rigurosa: buscan ante todo precaverse de la injerencia del otro grupo o de una autoridad.</a:t>
            </a:r>
          </a:p>
          <a:p>
            <a:pPr eaLnBrk="1" hangingPunct="1">
              <a:buFontTx/>
              <a:buNone/>
            </a:pPr>
            <a:endParaRPr lang="es-ES" sz="2400" smtClean="0"/>
          </a:p>
        </p:txBody>
      </p:sp>
      <p:pic>
        <p:nvPicPr>
          <p:cNvPr id="25603" name="Picture 4" descr="10_GM_Assembly_line">
            <a:hlinkClick r:id="rId2"/>
          </p:cNvPr>
          <p:cNvPicPr>
            <a:picLocks noChangeAspect="1" noChangeArrowheads="1"/>
          </p:cNvPicPr>
          <p:nvPr>
            <p:ph sz="half" idx="2"/>
          </p:nvPr>
        </p:nvPicPr>
        <p:blipFill>
          <a:blip r:embed="rId3"/>
          <a:srcRect/>
          <a:stretch>
            <a:fillRect/>
          </a:stretch>
        </p:blipFill>
        <p:spPr>
          <a:xfrm>
            <a:off x="5435600" y="2205038"/>
            <a:ext cx="3203575" cy="1965325"/>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body" idx="1"/>
          </p:nvPr>
        </p:nvSpPr>
        <p:spPr>
          <a:xfrm>
            <a:off x="468313" y="981075"/>
            <a:ext cx="8229600" cy="4525963"/>
          </a:xfrm>
        </p:spPr>
        <p:txBody>
          <a:bodyPr/>
          <a:lstStyle/>
          <a:p>
            <a:pPr eaLnBrk="1" hangingPunct="1"/>
            <a:r>
              <a:rPr lang="es-ES" smtClean="0"/>
              <a:t>Para conseguirlo…</a:t>
            </a:r>
          </a:p>
          <a:p>
            <a:pPr eaLnBrk="1" hangingPunct="1"/>
            <a:r>
              <a:rPr lang="es-ES" smtClean="0"/>
              <a:t>Forman un bloque destinado a impedir que los obreros de la producción y los jefes de taller se ocupen de ninguna manera del mantenimiento.</a:t>
            </a:r>
          </a:p>
          <a:p>
            <a:pPr eaLnBrk="1" hangingPunct="1"/>
            <a:r>
              <a:rPr lang="es-ES" smtClean="0"/>
              <a:t>Los problemas de mantenimiento y reparación debe mantener secretos, jamás de da la menor explicación</a:t>
            </a:r>
          </a:p>
          <a:p>
            <a:pPr eaLnBrk="1" hangingPunct="1"/>
            <a:endParaRPr lang="es-E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pPr eaLnBrk="1" hangingPunct="1"/>
            <a:r>
              <a:rPr lang="es-ES" sz="2000" smtClean="0"/>
              <a:t>Los elementos esenciales de la conducta colectiva de este grupo son:</a:t>
            </a:r>
            <a:br>
              <a:rPr lang="es-ES" sz="2000" smtClean="0"/>
            </a:br>
            <a:endParaRPr lang="es-ES" sz="2000" smtClean="0"/>
          </a:p>
        </p:txBody>
      </p:sp>
      <p:sp>
        <p:nvSpPr>
          <p:cNvPr id="27650" name="Rectangle 3"/>
          <p:cNvSpPr>
            <a:spLocks noGrp="1" noChangeArrowheads="1"/>
          </p:cNvSpPr>
          <p:nvPr>
            <p:ph type="body" sz="half" idx="1"/>
          </p:nvPr>
        </p:nvSpPr>
        <p:spPr/>
        <p:txBody>
          <a:bodyPr/>
          <a:lstStyle/>
          <a:p>
            <a:pPr eaLnBrk="1" hangingPunct="1">
              <a:lnSpc>
                <a:spcPct val="90000"/>
              </a:lnSpc>
            </a:pPr>
            <a:r>
              <a:rPr lang="es-ES" sz="2400" smtClean="0"/>
              <a:t>Una firmisima disciplina, con sumisión a la doctrina oficial del grupo</a:t>
            </a:r>
          </a:p>
          <a:p>
            <a:pPr eaLnBrk="1" hangingPunct="1">
              <a:lnSpc>
                <a:spcPct val="90000"/>
              </a:lnSpc>
            </a:pPr>
            <a:r>
              <a:rPr lang="es-ES" sz="2400" smtClean="0"/>
              <a:t>El respeto y la idealización del ingeniero técnico</a:t>
            </a:r>
          </a:p>
          <a:p>
            <a:pPr eaLnBrk="1" hangingPunct="1">
              <a:lnSpc>
                <a:spcPct val="90000"/>
              </a:lnSpc>
            </a:pPr>
            <a:r>
              <a:rPr lang="es-ES" sz="2400" smtClean="0"/>
              <a:t>Mantienen cierta hostilidad con los jefes de taller</a:t>
            </a:r>
          </a:p>
          <a:p>
            <a:pPr eaLnBrk="1" hangingPunct="1">
              <a:lnSpc>
                <a:spcPct val="90000"/>
              </a:lnSpc>
            </a:pPr>
            <a:endParaRPr lang="es-ES" sz="2400" smtClean="0"/>
          </a:p>
        </p:txBody>
      </p:sp>
      <p:pic>
        <p:nvPicPr>
          <p:cNvPr id="27651" name="Picture 4" descr="bosssca1">
            <a:hlinkClick r:id="rId2"/>
          </p:cNvPr>
          <p:cNvPicPr>
            <a:picLocks noChangeAspect="1" noChangeArrowheads="1"/>
          </p:cNvPicPr>
          <p:nvPr>
            <p:ph sz="half" idx="2"/>
          </p:nvPr>
        </p:nvPicPr>
        <p:blipFill>
          <a:blip r:embed="rId3"/>
          <a:srcRect/>
          <a:stretch>
            <a:fillRect/>
          </a:stretch>
        </p:blipFill>
        <p:spPr>
          <a:xfrm>
            <a:off x="5867400" y="2060575"/>
            <a:ext cx="2400300" cy="2879725"/>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eaLnBrk="1" hangingPunct="1"/>
            <a:r>
              <a:rPr lang="es-ES" smtClean="0">
                <a:solidFill>
                  <a:srgbClr val="CC00CC"/>
                </a:solidFill>
              </a:rPr>
              <a:t>JEFES DE TALLER</a:t>
            </a:r>
          </a:p>
        </p:txBody>
      </p:sp>
      <p:sp>
        <p:nvSpPr>
          <p:cNvPr id="28674" name="Rectangle 3"/>
          <p:cNvSpPr>
            <a:spLocks noGrp="1" noChangeArrowheads="1"/>
          </p:cNvSpPr>
          <p:nvPr>
            <p:ph type="body" idx="1"/>
          </p:nvPr>
        </p:nvSpPr>
        <p:spPr/>
        <p:txBody>
          <a:bodyPr/>
          <a:lstStyle/>
          <a:p>
            <a:pPr eaLnBrk="1" hangingPunct="1"/>
            <a:r>
              <a:rPr lang="es-ES" smtClean="0"/>
              <a:t>Siendo imposible penetrar en el dominio del mantenimiento, deberían de esforzarse por recuperar algo de poder y decisión sobre los obreros productores.</a:t>
            </a:r>
          </a:p>
          <a:p>
            <a:pPr eaLnBrk="1" hangingPunct="1"/>
            <a:r>
              <a:rPr lang="es-ES" smtClean="0"/>
              <a:t>Pero no tienen como hacerlo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noChangeArrowheads="1"/>
          </p:cNvSpPr>
          <p:nvPr>
            <p:ph type="body" idx="1"/>
          </p:nvPr>
        </p:nvSpPr>
        <p:spPr/>
        <p:txBody>
          <a:bodyPr/>
          <a:lstStyle/>
          <a:p>
            <a:pPr eaLnBrk="1" hangingPunct="1"/>
            <a:r>
              <a:rPr lang="es-ES" smtClean="0"/>
              <a:t>La estrategia mas razonable para el jefe de taller en disminuir su contribución al régimen existente.</a:t>
            </a:r>
          </a:p>
          <a:p>
            <a:pPr eaLnBrk="1" hangingPunct="1"/>
            <a:r>
              <a:rPr lang="es-ES" smtClean="0"/>
              <a:t>Cumpliendo en lo posible sus obligaciones funcionales a poca costa, dando lo menos de sí mismo en el plano afectivo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eaLnBrk="1" hangingPunct="1"/>
            <a:r>
              <a:rPr lang="es-ES" smtClean="0">
                <a:solidFill>
                  <a:srgbClr val="CC00CC"/>
                </a:solidFill>
              </a:rPr>
              <a:t>PERSONAL DIRECTIVO</a:t>
            </a:r>
          </a:p>
        </p:txBody>
      </p:sp>
      <p:sp>
        <p:nvSpPr>
          <p:cNvPr id="30722" name="Rectangle 3"/>
          <p:cNvSpPr>
            <a:spLocks noGrp="1" noChangeArrowheads="1"/>
          </p:cNvSpPr>
          <p:nvPr>
            <p:ph type="body" idx="1"/>
          </p:nvPr>
        </p:nvSpPr>
        <p:spPr>
          <a:xfrm>
            <a:off x="468313" y="1628775"/>
            <a:ext cx="6480175" cy="4464050"/>
          </a:xfrm>
        </p:spPr>
        <p:txBody>
          <a:bodyPr/>
          <a:lstStyle/>
          <a:p>
            <a:pPr eaLnBrk="1" hangingPunct="1">
              <a:lnSpc>
                <a:spcPct val="90000"/>
              </a:lnSpc>
            </a:pPr>
            <a:r>
              <a:rPr lang="es-ES" smtClean="0"/>
              <a:t>La estrategia de un directivo esta determinada ante todo por su falta de libertad de acción.</a:t>
            </a:r>
          </a:p>
          <a:p>
            <a:pPr eaLnBrk="1" hangingPunct="1">
              <a:lnSpc>
                <a:spcPct val="90000"/>
              </a:lnSpc>
            </a:pPr>
            <a:r>
              <a:rPr lang="es-ES" smtClean="0"/>
              <a:t>Su libertad para tomar la iniciativa es limitada por la centralización y la extensa reglamentación.</a:t>
            </a:r>
          </a:p>
          <a:p>
            <a:pPr eaLnBrk="1" hangingPunct="1">
              <a:lnSpc>
                <a:spcPct val="90000"/>
              </a:lnSpc>
            </a:pPr>
            <a:r>
              <a:rPr lang="es-ES" smtClean="0"/>
              <a:t>Lo que casi siempre depende de su decisión es rutinario</a:t>
            </a:r>
          </a:p>
        </p:txBody>
      </p:sp>
      <p:pic>
        <p:nvPicPr>
          <p:cNvPr id="30723" name="Picture 4" descr="happyhouris9to510_html_4f0aae5e">
            <a:hlinkClick r:id="rId2"/>
          </p:cNvPr>
          <p:cNvPicPr>
            <a:picLocks noChangeAspect="1" noChangeArrowheads="1"/>
          </p:cNvPicPr>
          <p:nvPr/>
        </p:nvPicPr>
        <p:blipFill>
          <a:blip r:embed="rId3"/>
          <a:srcRect/>
          <a:stretch>
            <a:fillRect/>
          </a:stretch>
        </p:blipFill>
        <p:spPr bwMode="auto">
          <a:xfrm>
            <a:off x="6588125" y="2349500"/>
            <a:ext cx="2305050" cy="216693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3"/>
          <p:cNvSpPr>
            <a:spLocks noGrp="1" noChangeArrowheads="1"/>
          </p:cNvSpPr>
          <p:nvPr>
            <p:ph type="body" idx="1"/>
          </p:nvPr>
        </p:nvSpPr>
        <p:spPr/>
        <p:txBody>
          <a:bodyPr/>
          <a:lstStyle/>
          <a:p>
            <a:pPr eaLnBrk="1" hangingPunct="1">
              <a:lnSpc>
                <a:spcPct val="90000"/>
              </a:lnSpc>
            </a:pPr>
            <a:r>
              <a:rPr lang="es-ES" smtClean="0"/>
              <a:t>El papel de árbitro le devuelve poder</a:t>
            </a:r>
          </a:p>
          <a:p>
            <a:pPr eaLnBrk="1" hangingPunct="1">
              <a:lnSpc>
                <a:spcPct val="90000"/>
              </a:lnSpc>
            </a:pPr>
            <a:r>
              <a:rPr lang="es-ES" smtClean="0"/>
              <a:t>Es representante de la comunidad humana</a:t>
            </a:r>
          </a:p>
          <a:p>
            <a:pPr eaLnBrk="1" hangingPunct="1">
              <a:lnSpc>
                <a:spcPct val="90000"/>
              </a:lnSpc>
            </a:pPr>
            <a:r>
              <a:rPr lang="es-ES" smtClean="0"/>
              <a:t>Un director hábil puede utilizarla para adquirir influencia en sus subordinados</a:t>
            </a:r>
          </a:p>
          <a:p>
            <a:pPr eaLnBrk="1" hangingPunct="1">
              <a:lnSpc>
                <a:spcPct val="90000"/>
              </a:lnSpc>
            </a:pPr>
            <a:r>
              <a:rPr lang="es-ES" smtClean="0"/>
              <a:t>Es el que da tono en materia de relaciones humanas.</a:t>
            </a:r>
          </a:p>
          <a:p>
            <a:pPr eaLnBrk="1" hangingPunct="1">
              <a:lnSpc>
                <a:spcPct val="90000"/>
              </a:lnSpc>
            </a:pPr>
            <a:r>
              <a:rPr lang="es-ES" smtClean="0"/>
              <a:t> La estrategias de los directores este orientada hacia el cambio</a:t>
            </a:r>
          </a:p>
          <a:p>
            <a:pPr eaLnBrk="1" hangingPunct="1">
              <a:lnSpc>
                <a:spcPct val="90000"/>
              </a:lnSpc>
            </a:pPr>
            <a:endParaRPr lang="es-ES"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pPr eaLnBrk="1" hangingPunct="1"/>
            <a:r>
              <a:rPr lang="es-ES" smtClean="0">
                <a:solidFill>
                  <a:srgbClr val="CC00CC"/>
                </a:solidFill>
              </a:rPr>
              <a:t>Los ingenieros técnicos</a:t>
            </a:r>
          </a:p>
        </p:txBody>
      </p:sp>
      <p:sp>
        <p:nvSpPr>
          <p:cNvPr id="32770" name="Rectangle 3"/>
          <p:cNvSpPr>
            <a:spLocks noGrp="1" noChangeArrowheads="1"/>
          </p:cNvSpPr>
          <p:nvPr>
            <p:ph type="body" idx="1"/>
          </p:nvPr>
        </p:nvSpPr>
        <p:spPr/>
        <p:txBody>
          <a:bodyPr/>
          <a:lstStyle/>
          <a:p>
            <a:pPr eaLnBrk="1" hangingPunct="1">
              <a:lnSpc>
                <a:spcPct val="90000"/>
              </a:lnSpc>
            </a:pPr>
            <a:r>
              <a:rPr lang="es-ES" smtClean="0"/>
              <a:t>Se mantienen a la defensiva y su estrategia es conservadora.</a:t>
            </a:r>
          </a:p>
          <a:p>
            <a:pPr eaLnBrk="1" hangingPunct="1">
              <a:lnSpc>
                <a:spcPct val="90000"/>
              </a:lnSpc>
            </a:pPr>
            <a:r>
              <a:rPr lang="es-ES" smtClean="0"/>
              <a:t>Su preocupación principal es la misma de la de sus subordinados los jefes de mantenimiento: guardar el control del campo de donde sacan su poder.</a:t>
            </a:r>
          </a:p>
          <a:p>
            <a:pPr eaLnBrk="1" hangingPunct="1">
              <a:lnSpc>
                <a:spcPct val="90000"/>
              </a:lnSpc>
            </a:pPr>
            <a:r>
              <a:rPr lang="es-ES" smtClean="0"/>
              <a:t>Hacen todo lo que pueden para que su función se conserve empírica y mal definida.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Título"/>
          <p:cNvSpPr>
            <a:spLocks noGrp="1"/>
          </p:cNvSpPr>
          <p:nvPr>
            <p:ph type="title" idx="4294967295"/>
          </p:nvPr>
        </p:nvSpPr>
        <p:spPr/>
        <p:txBody>
          <a:bodyPr/>
          <a:lstStyle/>
          <a:p>
            <a:pPr eaLnBrk="1" hangingPunct="1"/>
            <a:r>
              <a:rPr lang="es-ES_tradnl" sz="3200" smtClean="0">
                <a:solidFill>
                  <a:srgbClr val="CC00CC"/>
                </a:solidFill>
              </a:rPr>
              <a:t>Relaciones de poder y situaciones de incertidumbre.</a:t>
            </a:r>
          </a:p>
        </p:txBody>
      </p:sp>
      <p:sp>
        <p:nvSpPr>
          <p:cNvPr id="15362" name="2 Marcador de contenido"/>
          <p:cNvSpPr>
            <a:spLocks noGrp="1"/>
          </p:cNvSpPr>
          <p:nvPr>
            <p:ph idx="4294967295"/>
          </p:nvPr>
        </p:nvSpPr>
        <p:spPr/>
        <p:txBody>
          <a:bodyPr/>
          <a:lstStyle/>
          <a:p>
            <a:pPr algn="just" eaLnBrk="1" hangingPunct="1"/>
            <a:r>
              <a:rPr lang="es-ES_tradnl" smtClean="0"/>
              <a:t>Las estructuras paralizadoras y los casi ineluctables  mecanismos rutinarios  son el carácter central de los problemas de poder en la génesis del fenómeno burocrático.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pPr eaLnBrk="1" hangingPunct="1"/>
            <a:r>
              <a:rPr lang="es-ES" sz="2000" smtClean="0">
                <a:solidFill>
                  <a:srgbClr val="CC00CC"/>
                </a:solidFill>
              </a:rPr>
              <a:t>SIGNIFICACIÓN DE LAS RELACIONES DE PODER EN EL FUNCIONAMIENTO DE UNA ORGANIZACIÓN</a:t>
            </a:r>
          </a:p>
        </p:txBody>
      </p:sp>
      <p:sp>
        <p:nvSpPr>
          <p:cNvPr id="33794" name="Rectangle 3"/>
          <p:cNvSpPr>
            <a:spLocks noGrp="1" noChangeArrowheads="1"/>
          </p:cNvSpPr>
          <p:nvPr>
            <p:ph type="body" idx="1"/>
          </p:nvPr>
        </p:nvSpPr>
        <p:spPr/>
        <p:txBody>
          <a:bodyPr/>
          <a:lstStyle/>
          <a:p>
            <a:pPr eaLnBrk="1" hangingPunct="1"/>
            <a:r>
              <a:rPr lang="es-ES" i="1" smtClean="0"/>
              <a:t>El poder de una persona A sobre una persona B es la capacidad de A de obtener que B haga algo que no hubiera hecho sin la intervención de A.</a:t>
            </a:r>
          </a:p>
          <a:p>
            <a:pPr eaLnBrk="1" hangingPunct="1"/>
            <a:r>
              <a:rPr lang="es-ES" smtClean="0"/>
              <a:t>Algunos miembros tienen poder sobre los otros a medida en que la conducta de sus compañeros este limitada por reglas y la de ellos no</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3"/>
          <p:cNvSpPr>
            <a:spLocks noGrp="1" noChangeArrowheads="1"/>
          </p:cNvSpPr>
          <p:nvPr>
            <p:ph type="body" sz="half" idx="1"/>
          </p:nvPr>
        </p:nvSpPr>
        <p:spPr/>
        <p:txBody>
          <a:bodyPr/>
          <a:lstStyle/>
          <a:p>
            <a:pPr eaLnBrk="1" hangingPunct="1">
              <a:lnSpc>
                <a:spcPct val="80000"/>
              </a:lnSpc>
            </a:pPr>
            <a:r>
              <a:rPr lang="es-ES" sz="2000" smtClean="0"/>
              <a:t>El poder no puede ser eliminado ni ignorado, sigue ligado a la imposibilidad de eliminar la incertidumbre en un marco de racionalidad limitada.</a:t>
            </a:r>
          </a:p>
          <a:p>
            <a:pPr eaLnBrk="1" hangingPunct="1">
              <a:lnSpc>
                <a:spcPct val="80000"/>
              </a:lnSpc>
            </a:pPr>
            <a:r>
              <a:rPr lang="es-ES" sz="2000" smtClean="0"/>
              <a:t>En un marco tal, el poder de A sobre B depende de la previsibilidad de la conducta de B para A, y de la incertidumbre en que B se halle sobre la conducta de A.</a:t>
            </a:r>
          </a:p>
        </p:txBody>
      </p:sp>
      <p:pic>
        <p:nvPicPr>
          <p:cNvPr id="34818" name="Picture 4" descr="poder%25202">
            <a:hlinkClick r:id="rId2"/>
          </p:cNvPr>
          <p:cNvPicPr>
            <a:picLocks noChangeAspect="1" noChangeArrowheads="1"/>
          </p:cNvPicPr>
          <p:nvPr>
            <p:ph sz="half" idx="2"/>
          </p:nvPr>
        </p:nvPicPr>
        <p:blipFill>
          <a:blip r:embed="rId3"/>
          <a:srcRect/>
          <a:stretch>
            <a:fillRect/>
          </a:stretch>
        </p:blipFill>
        <p:spPr>
          <a:xfrm>
            <a:off x="5580063" y="1628775"/>
            <a:ext cx="2447925" cy="1863725"/>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p:txBody>
          <a:bodyPr/>
          <a:lstStyle/>
          <a:p>
            <a:pPr eaLnBrk="1" hangingPunct="1"/>
            <a:r>
              <a:rPr lang="es-ES" sz="2000" smtClean="0">
                <a:solidFill>
                  <a:srgbClr val="CC00CC"/>
                </a:solidFill>
              </a:rPr>
              <a:t>EL PROBLEMA DE LAS RELACIONES ENTRE SUPERIORES Y SUBORDINADOS</a:t>
            </a:r>
          </a:p>
        </p:txBody>
      </p:sp>
      <p:sp>
        <p:nvSpPr>
          <p:cNvPr id="35842" name="Rectangle 3"/>
          <p:cNvSpPr>
            <a:spLocks noGrp="1" noChangeArrowheads="1"/>
          </p:cNvSpPr>
          <p:nvPr>
            <p:ph type="body" idx="1"/>
          </p:nvPr>
        </p:nvSpPr>
        <p:spPr/>
        <p:txBody>
          <a:bodyPr/>
          <a:lstStyle/>
          <a:p>
            <a:pPr eaLnBrk="1" hangingPunct="1"/>
            <a:r>
              <a:rPr lang="es-ES" sz="2400" smtClean="0"/>
              <a:t>Los subordinados se esfuerzan por ensanchar su parte de arbitrio (voluntad que no responde a la razón si no al capricho) para reforzar sus capacidades de negociación y obligar así a sus superiores a pagar más por su colaboración.</a:t>
            </a:r>
          </a:p>
          <a:p>
            <a:pPr eaLnBrk="1" hangingPunct="1"/>
            <a:r>
              <a:rPr lang="es-ES" sz="2400" smtClean="0"/>
              <a:t>Los superiores se empeñan en alcanzar sus objetivos y de fortalecer su poder tanto por medio de la racionalización  como por la negociación </a:t>
            </a:r>
          </a:p>
          <a:p>
            <a:pPr eaLnBrk="1" hangingPunct="1"/>
            <a:endParaRPr lang="es-ES" sz="24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noChangeArrowheads="1"/>
          </p:cNvSpPr>
          <p:nvPr>
            <p:ph type="title"/>
          </p:nvPr>
        </p:nvSpPr>
        <p:spPr/>
        <p:txBody>
          <a:bodyPr/>
          <a:lstStyle/>
          <a:p>
            <a:pPr eaLnBrk="1" hangingPunct="1"/>
            <a:r>
              <a:rPr lang="es-ES" sz="2000" smtClean="0">
                <a:solidFill>
                  <a:srgbClr val="CC00CC"/>
                </a:solidFill>
              </a:rPr>
              <a:t>EL PROBLEMA DE LAS NORMAS DE TRABAJO</a:t>
            </a:r>
          </a:p>
        </p:txBody>
      </p:sp>
      <p:sp>
        <p:nvSpPr>
          <p:cNvPr id="36866" name="Rectangle 3"/>
          <p:cNvSpPr>
            <a:spLocks noGrp="1" noChangeArrowheads="1"/>
          </p:cNvSpPr>
          <p:nvPr>
            <p:ph type="body" sz="half" idx="1"/>
          </p:nvPr>
        </p:nvSpPr>
        <p:spPr/>
        <p:txBody>
          <a:bodyPr/>
          <a:lstStyle/>
          <a:p>
            <a:pPr eaLnBrk="1" hangingPunct="1">
              <a:lnSpc>
                <a:spcPct val="90000"/>
              </a:lnSpc>
            </a:pPr>
            <a:r>
              <a:rPr lang="es-ES" sz="1800" smtClean="0"/>
              <a:t>Los interaccionistas nos hablan de la necesidad de seguridad del obrero, de su deseo de romper con la monotonía de la tarea, de su tentación de jugarle una treta al reloj y tomarse un desquite contra el capataz.</a:t>
            </a:r>
          </a:p>
          <a:p>
            <a:pPr eaLnBrk="1" hangingPunct="1">
              <a:lnSpc>
                <a:spcPct val="90000"/>
              </a:lnSpc>
            </a:pPr>
            <a:r>
              <a:rPr lang="es-ES" sz="1800" smtClean="0"/>
              <a:t>Lo que los obreros buscan es reintroducir por cualquier medio suficiente imprevisibilidad en su conducta para recuperar algo de su poder de negociación   </a:t>
            </a:r>
          </a:p>
        </p:txBody>
      </p:sp>
      <p:pic>
        <p:nvPicPr>
          <p:cNvPr id="36867" name="Picture 4" descr="obreros_fabrica_1">
            <a:hlinkClick r:id="rId2"/>
          </p:cNvPr>
          <p:cNvPicPr>
            <a:picLocks noChangeAspect="1" noChangeArrowheads="1"/>
          </p:cNvPicPr>
          <p:nvPr>
            <p:ph sz="half" idx="2"/>
          </p:nvPr>
        </p:nvPicPr>
        <p:blipFill>
          <a:blip r:embed="rId3"/>
          <a:srcRect/>
          <a:stretch>
            <a:fillRect/>
          </a:stretch>
        </p:blipFill>
        <p:spPr>
          <a:xfrm>
            <a:off x="5435600" y="1916113"/>
            <a:ext cx="2665413" cy="2598737"/>
          </a:xfr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3"/>
          <p:cNvSpPr>
            <a:spLocks noGrp="1" noChangeArrowheads="1"/>
          </p:cNvSpPr>
          <p:nvPr>
            <p:ph type="body" idx="1"/>
          </p:nvPr>
        </p:nvSpPr>
        <p:spPr/>
        <p:txBody>
          <a:bodyPr/>
          <a:lstStyle/>
          <a:p>
            <a:pPr eaLnBrk="1" hangingPunct="1">
              <a:lnSpc>
                <a:spcPct val="90000"/>
              </a:lnSpc>
            </a:pPr>
            <a:r>
              <a:rPr lang="es-ES" smtClean="0"/>
              <a:t>Habría que distinguir entre las reglas que prescriben la manera de cumplir las tareas y las que determinan la manera como deben nombrarse los agentes de una organización formarse y promoverse</a:t>
            </a:r>
          </a:p>
          <a:p>
            <a:pPr eaLnBrk="1" hangingPunct="1">
              <a:lnSpc>
                <a:spcPct val="90000"/>
              </a:lnSpc>
            </a:pPr>
            <a:r>
              <a:rPr lang="es-ES" smtClean="0"/>
              <a:t>Los subordinados combaten la racionalización en el primer campo y la exigen en el segundo.</a:t>
            </a:r>
          </a:p>
          <a:p>
            <a:pPr eaLnBrk="1" hangingPunct="1">
              <a:lnSpc>
                <a:spcPct val="90000"/>
              </a:lnSpc>
            </a:pPr>
            <a:r>
              <a:rPr lang="es-ES" smtClean="0"/>
              <a:t>Los superiores es justamente a la inversa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ext Box 2"/>
          <p:cNvSpPr txBox="1">
            <a:spLocks noChangeArrowheads="1"/>
          </p:cNvSpPr>
          <p:nvPr/>
        </p:nvSpPr>
        <p:spPr bwMode="auto">
          <a:xfrm>
            <a:off x="1187450" y="1773238"/>
            <a:ext cx="6553200" cy="1554162"/>
          </a:xfrm>
          <a:prstGeom prst="rect">
            <a:avLst/>
          </a:prstGeom>
          <a:noFill/>
          <a:ln w="9525">
            <a:noFill/>
            <a:miter lim="800000"/>
            <a:headEnd/>
            <a:tailEnd/>
          </a:ln>
        </p:spPr>
        <p:txBody>
          <a:bodyPr>
            <a:spAutoFit/>
          </a:bodyPr>
          <a:lstStyle/>
          <a:p>
            <a:pPr algn="ctr">
              <a:spcBef>
                <a:spcPct val="50000"/>
              </a:spcBef>
            </a:pPr>
            <a:r>
              <a:rPr lang="es-ES" sz="3200">
                <a:solidFill>
                  <a:srgbClr val="CC00CC"/>
                </a:solidFill>
              </a:rPr>
              <a:t>Influencia de la estrategia de las relaciones de poder en la estructura de una organización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body" idx="1"/>
          </p:nvPr>
        </p:nvSpPr>
        <p:spPr/>
        <p:txBody>
          <a:bodyPr/>
          <a:lstStyle/>
          <a:p>
            <a:pPr eaLnBrk="1" hangingPunct="1"/>
            <a:r>
              <a:rPr lang="es-ES" sz="1800" smtClean="0"/>
              <a:t>Las posibilidades de previsión, no dependen solamente de las exigencias de la tecnología, también en gran medida de la manera como se distribuyen las informaciones necesarias</a:t>
            </a:r>
          </a:p>
        </p:txBody>
      </p:sp>
      <p:pic>
        <p:nvPicPr>
          <p:cNvPr id="39938" name="Picture 3" descr="20071117003114-jerarquia"/>
          <p:cNvPicPr>
            <a:picLocks noChangeAspect="1" noChangeArrowheads="1"/>
          </p:cNvPicPr>
          <p:nvPr/>
        </p:nvPicPr>
        <p:blipFill>
          <a:blip r:embed="rId2"/>
          <a:srcRect/>
          <a:stretch>
            <a:fillRect/>
          </a:stretch>
        </p:blipFill>
        <p:spPr bwMode="auto">
          <a:xfrm>
            <a:off x="900113" y="3213100"/>
            <a:ext cx="2381250" cy="2562225"/>
          </a:xfrm>
          <a:prstGeom prst="rect">
            <a:avLst/>
          </a:prstGeom>
          <a:noFill/>
          <a:ln w="9525">
            <a:noFill/>
            <a:miter lim="800000"/>
            <a:headEnd/>
            <a:tailEnd/>
          </a:ln>
        </p:spPr>
      </p:pic>
      <p:sp>
        <p:nvSpPr>
          <p:cNvPr id="39939" name="Text Box 4"/>
          <p:cNvSpPr txBox="1">
            <a:spLocks noChangeArrowheads="1"/>
          </p:cNvSpPr>
          <p:nvPr/>
        </p:nvSpPr>
        <p:spPr bwMode="auto">
          <a:xfrm>
            <a:off x="3635375" y="3141663"/>
            <a:ext cx="4752975" cy="1739900"/>
          </a:xfrm>
          <a:prstGeom prst="rect">
            <a:avLst/>
          </a:prstGeom>
          <a:noFill/>
          <a:ln w="9525">
            <a:noFill/>
            <a:miter lim="800000"/>
            <a:headEnd/>
            <a:tailEnd/>
          </a:ln>
        </p:spPr>
        <p:txBody>
          <a:bodyPr>
            <a:spAutoFit/>
          </a:bodyPr>
          <a:lstStyle/>
          <a:p>
            <a:pPr>
              <a:spcBef>
                <a:spcPct val="50000"/>
              </a:spcBef>
            </a:pPr>
            <a:r>
              <a:rPr lang="es-ES"/>
              <a:t>Postulados de la lucha por el poder dentro de la organización. Es indispensable que un orden jerárquico y una estructura institucional disciplinen y coordinen las reivindicaciones de cada grupo y de cada individuo.</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body" idx="1"/>
          </p:nvPr>
        </p:nvSpPr>
        <p:spPr/>
        <p:txBody>
          <a:bodyPr/>
          <a:lstStyle/>
          <a:p>
            <a:pPr eaLnBrk="1" hangingPunct="1"/>
            <a:r>
              <a:rPr lang="es-ES" sz="1800" smtClean="0"/>
              <a:t>No poder absoluto</a:t>
            </a:r>
          </a:p>
          <a:p>
            <a:pPr eaLnBrk="1" hangingPunct="1">
              <a:buFontTx/>
              <a:buNone/>
            </a:pPr>
            <a:r>
              <a:rPr lang="es-ES" sz="1800" smtClean="0"/>
              <a:t>2 tipos de poder han de tener siempre tendencia a desarrollarse a partir de las situaciones de incertidumbre que exigen la intervención humana:</a:t>
            </a:r>
          </a:p>
          <a:p>
            <a:pPr eaLnBrk="1" hangingPunct="1">
              <a:buFontTx/>
              <a:buNone/>
            </a:pPr>
            <a:endParaRPr lang="es-ES" sz="1800" smtClean="0"/>
          </a:p>
          <a:p>
            <a:pPr eaLnBrk="1" hangingPunct="1"/>
            <a:r>
              <a:rPr lang="es-ES" sz="1800" smtClean="0"/>
              <a:t>Poder el experto o perito: aquel por el que un individuo dispone de capacidad personal para fiscalizar una fuente determinada de incertidumbre que afecte al funcionamiento de la organización</a:t>
            </a:r>
          </a:p>
          <a:p>
            <a:pPr eaLnBrk="1" hangingPunct="1"/>
            <a:r>
              <a:rPr lang="es-ES" sz="1800" smtClean="0"/>
              <a:t>Poder Jerárquico funcional: lo poseen ciertos individuos por su función dentro de la organización, para vigilar el poder del experto y sustituirlo al llegar a su límite</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body" idx="1"/>
          </p:nvPr>
        </p:nvSpPr>
        <p:spPr/>
        <p:txBody>
          <a:bodyPr/>
          <a:lstStyle/>
          <a:p>
            <a:pPr eaLnBrk="1" hangingPunct="1"/>
            <a:r>
              <a:rPr lang="es-ES" sz="2000" smtClean="0"/>
              <a:t>Ninguna organización puede funcionar sin imponer restricciones importantes al poder de negociación de sus propios medios.</a:t>
            </a:r>
          </a:p>
          <a:p>
            <a:pPr eaLnBrk="1" hangingPunct="1">
              <a:buFontTx/>
              <a:buNone/>
            </a:pPr>
            <a:r>
              <a:rPr lang="es-ES" sz="2000" smtClean="0"/>
              <a:t>Para adquirir esta libertad de acción, un manager tiene que disponer de poder sobre sus subordinados, de poder formal para tomar decisiones en última instancia y de poder informal para negociar con cada miembro y cada grupo de la organización para que éstos acepten sus decisiones.</a:t>
            </a:r>
          </a:p>
        </p:txBody>
      </p:sp>
      <p:pic>
        <p:nvPicPr>
          <p:cNvPr id="41986" name="Picture 3" descr="jefe-subordinados"/>
          <p:cNvPicPr>
            <a:picLocks noChangeAspect="1" noChangeArrowheads="1"/>
          </p:cNvPicPr>
          <p:nvPr/>
        </p:nvPicPr>
        <p:blipFill>
          <a:blip r:embed="rId2"/>
          <a:srcRect/>
          <a:stretch>
            <a:fillRect/>
          </a:stretch>
        </p:blipFill>
        <p:spPr bwMode="auto">
          <a:xfrm>
            <a:off x="4859338" y="4868863"/>
            <a:ext cx="3384550" cy="1735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noChangeArrowheads="1"/>
          </p:cNvSpPr>
          <p:nvPr>
            <p:ph type="body" idx="1"/>
          </p:nvPr>
        </p:nvSpPr>
        <p:spPr/>
        <p:txBody>
          <a:bodyPr/>
          <a:lstStyle/>
          <a:p>
            <a:pPr eaLnBrk="1" hangingPunct="1">
              <a:buFontTx/>
              <a:buNone/>
            </a:pPr>
            <a:r>
              <a:rPr lang="es-ES" sz="2000" smtClean="0"/>
              <a:t>Medios de presión:</a:t>
            </a:r>
          </a:p>
          <a:p>
            <a:pPr eaLnBrk="1" hangingPunct="1">
              <a:buFontTx/>
              <a:buNone/>
            </a:pPr>
            <a:r>
              <a:rPr lang="es-ES" sz="2000" smtClean="0"/>
              <a:t>La racionalización (poder de dictar reglas generales)</a:t>
            </a:r>
          </a:p>
          <a:p>
            <a:pPr eaLnBrk="1" hangingPunct="1">
              <a:buFontTx/>
              <a:buNone/>
            </a:pPr>
            <a:r>
              <a:rPr lang="es-ES" sz="2000" smtClean="0"/>
              <a:t>Poder de hacer excepciones e ignorar la reglamentación cuando convenga</a:t>
            </a:r>
          </a:p>
        </p:txBody>
      </p:sp>
      <p:pic>
        <p:nvPicPr>
          <p:cNvPr id="43010" name="Picture 3" descr="coaching"/>
          <p:cNvPicPr>
            <a:picLocks noChangeAspect="1" noChangeArrowheads="1"/>
          </p:cNvPicPr>
          <p:nvPr/>
        </p:nvPicPr>
        <p:blipFill>
          <a:blip r:embed="rId2"/>
          <a:srcRect/>
          <a:stretch>
            <a:fillRect/>
          </a:stretch>
        </p:blipFill>
        <p:spPr bwMode="auto">
          <a:xfrm>
            <a:off x="1476375" y="3357563"/>
            <a:ext cx="2143125" cy="2381250"/>
          </a:xfrm>
          <a:prstGeom prst="rect">
            <a:avLst/>
          </a:prstGeom>
          <a:noFill/>
          <a:ln w="9525">
            <a:noFill/>
            <a:miter lim="800000"/>
            <a:headEnd/>
            <a:tailEnd/>
          </a:ln>
        </p:spPr>
      </p:pic>
      <p:sp>
        <p:nvSpPr>
          <p:cNvPr id="43011" name="Text Box 4"/>
          <p:cNvSpPr txBox="1">
            <a:spLocks noChangeArrowheads="1"/>
          </p:cNvSpPr>
          <p:nvPr/>
        </p:nvSpPr>
        <p:spPr bwMode="auto">
          <a:xfrm>
            <a:off x="4140200" y="3573463"/>
            <a:ext cx="4464050" cy="1190625"/>
          </a:xfrm>
          <a:prstGeom prst="rect">
            <a:avLst/>
          </a:prstGeom>
          <a:noFill/>
          <a:ln w="9525">
            <a:noFill/>
            <a:miter lim="800000"/>
            <a:headEnd/>
            <a:tailEnd/>
          </a:ln>
        </p:spPr>
        <p:txBody>
          <a:bodyPr>
            <a:spAutoFit/>
          </a:bodyPr>
          <a:lstStyle/>
          <a:p>
            <a:pPr>
              <a:spcBef>
                <a:spcPct val="50000"/>
              </a:spcBef>
            </a:pPr>
            <a:r>
              <a:rPr lang="es-ES"/>
              <a:t>La estructura formal y las relaciones informales, así vistas, se completan y compenetran mutuamente, condiciones objetivas de la lucha por el poder.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Título"/>
          <p:cNvSpPr>
            <a:spLocks noGrp="1"/>
          </p:cNvSpPr>
          <p:nvPr>
            <p:ph type="title" idx="4294967295"/>
          </p:nvPr>
        </p:nvSpPr>
        <p:spPr>
          <a:xfrm>
            <a:off x="642938" y="357188"/>
            <a:ext cx="8229600" cy="1143000"/>
          </a:xfrm>
        </p:spPr>
        <p:txBody>
          <a:bodyPr/>
          <a:lstStyle/>
          <a:p>
            <a:pPr eaLnBrk="1" hangingPunct="1"/>
            <a:r>
              <a:rPr lang="es-ES_tradnl" sz="3200" smtClean="0">
                <a:solidFill>
                  <a:srgbClr val="CC00CC"/>
                </a:solidFill>
              </a:rPr>
              <a:t>El problema de poder, problema central de la sociología de las organizaciones</a:t>
            </a:r>
          </a:p>
        </p:txBody>
      </p:sp>
      <p:sp>
        <p:nvSpPr>
          <p:cNvPr id="16386" name="2 Marcador de contenido"/>
          <p:cNvSpPr>
            <a:spLocks noGrp="1"/>
          </p:cNvSpPr>
          <p:nvPr>
            <p:ph idx="4294967295"/>
          </p:nvPr>
        </p:nvSpPr>
        <p:spPr/>
        <p:txBody>
          <a:bodyPr/>
          <a:lstStyle/>
          <a:p>
            <a:pPr algn="just" eaLnBrk="1" hangingPunct="1"/>
            <a:r>
              <a:rPr lang="es-ES_tradnl" smtClean="0"/>
              <a:t>Cuando los problemas de comunicación, de motivación en el trabajo habían dado lugar a abundantes ensayos teóricos  y hasta algunos intentos de experimentación, el estudio de los problemas de poder parecía no haber progresado gran cosa.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body" idx="1"/>
          </p:nvPr>
        </p:nvSpPr>
        <p:spPr/>
        <p:txBody>
          <a:bodyPr/>
          <a:lstStyle/>
          <a:p>
            <a:pPr algn="ctr" eaLnBrk="1" hangingPunct="1"/>
            <a:r>
              <a:rPr lang="es-ES" smtClean="0">
                <a:solidFill>
                  <a:srgbClr val="CC00CC"/>
                </a:solidFill>
              </a:rPr>
              <a:t>EL “GOBIERNO” de una Organización y los límites de la lucha por el poder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body" idx="1"/>
          </p:nvPr>
        </p:nvSpPr>
        <p:spPr/>
        <p:txBody>
          <a:bodyPr/>
          <a:lstStyle/>
          <a:p>
            <a:pPr eaLnBrk="1" hangingPunct="1"/>
            <a:r>
              <a:rPr lang="es-ES" sz="1800" smtClean="0"/>
              <a:t>Para alcanzar sus objetivos toda organización debe de tener una estructura jerárquica capaz de contrapesar las luchas entre grupos e individuos</a:t>
            </a:r>
          </a:p>
          <a:p>
            <a:pPr eaLnBrk="1" hangingPunct="1"/>
            <a:endParaRPr lang="es-ES" sz="1800" smtClean="0"/>
          </a:p>
          <a:p>
            <a:pPr eaLnBrk="1" hangingPunct="1">
              <a:buFontTx/>
              <a:buNone/>
            </a:pPr>
            <a:r>
              <a:rPr lang="es-ES" sz="1800" smtClean="0"/>
              <a:t>* MELVILLE DALTON</a:t>
            </a:r>
          </a:p>
        </p:txBody>
      </p:sp>
      <p:sp>
        <p:nvSpPr>
          <p:cNvPr id="45058" name="Text Box 3"/>
          <p:cNvSpPr txBox="1">
            <a:spLocks noChangeArrowheads="1"/>
          </p:cNvSpPr>
          <p:nvPr/>
        </p:nvSpPr>
        <p:spPr bwMode="auto">
          <a:xfrm>
            <a:off x="900113" y="3716338"/>
            <a:ext cx="6408737" cy="2430462"/>
          </a:xfrm>
          <a:prstGeom prst="rect">
            <a:avLst/>
          </a:prstGeom>
          <a:noFill/>
          <a:ln w="9525">
            <a:noFill/>
            <a:miter lim="800000"/>
            <a:headEnd/>
            <a:tailEnd/>
          </a:ln>
        </p:spPr>
        <p:txBody>
          <a:bodyPr>
            <a:spAutoFit/>
          </a:bodyPr>
          <a:lstStyle/>
          <a:p>
            <a:pPr>
              <a:spcBef>
                <a:spcPct val="50000"/>
              </a:spcBef>
            </a:pPr>
            <a:r>
              <a:rPr lang="es-ES"/>
              <a:t>Si solo se tuvieran en cuenta las </a:t>
            </a:r>
          </a:p>
          <a:p>
            <a:pPr>
              <a:spcBef>
                <a:spcPct val="50000"/>
              </a:spcBef>
            </a:pPr>
            <a:r>
              <a:rPr lang="es-ES"/>
              <a:t>Relaciones de poder en el sentido</a:t>
            </a:r>
          </a:p>
          <a:p>
            <a:pPr>
              <a:spcBef>
                <a:spcPct val="50000"/>
              </a:spcBef>
            </a:pPr>
            <a:r>
              <a:rPr lang="es-ES"/>
              <a:t>Estricto sería difícil comprender</a:t>
            </a:r>
          </a:p>
          <a:p>
            <a:pPr>
              <a:spcBef>
                <a:spcPct val="50000"/>
              </a:spcBef>
            </a:pPr>
            <a:r>
              <a:rPr lang="es-ES"/>
              <a:t>Como una organización moderna</a:t>
            </a:r>
          </a:p>
          <a:p>
            <a:pPr>
              <a:spcBef>
                <a:spcPct val="50000"/>
              </a:spcBef>
            </a:pPr>
            <a:r>
              <a:rPr lang="es-ES"/>
              <a:t>Podría funcionar con razonable</a:t>
            </a:r>
          </a:p>
          <a:p>
            <a:pPr>
              <a:spcBef>
                <a:spcPct val="50000"/>
              </a:spcBef>
            </a:pPr>
            <a:r>
              <a:rPr lang="es-ES"/>
              <a:t>eficacia</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ext Box 2"/>
          <p:cNvSpPr txBox="1">
            <a:spLocks noChangeArrowheads="1"/>
          </p:cNvSpPr>
          <p:nvPr/>
        </p:nvSpPr>
        <p:spPr bwMode="auto">
          <a:xfrm>
            <a:off x="755650" y="1125538"/>
            <a:ext cx="7920038" cy="1190625"/>
          </a:xfrm>
          <a:prstGeom prst="rect">
            <a:avLst/>
          </a:prstGeom>
          <a:noFill/>
          <a:ln w="9525">
            <a:noFill/>
            <a:miter lim="800000"/>
            <a:headEnd/>
            <a:tailEnd/>
          </a:ln>
        </p:spPr>
        <p:txBody>
          <a:bodyPr>
            <a:spAutoFit/>
          </a:bodyPr>
          <a:lstStyle/>
          <a:p>
            <a:pPr>
              <a:spcBef>
                <a:spcPct val="50000"/>
              </a:spcBef>
            </a:pPr>
            <a:r>
              <a:rPr lang="es-ES"/>
              <a:t>No busca incorporar el aspecto racional de la organización y no puede informar sobre el conjunto de los  CONTROLES SOCIALES que impiden a cada uno de los miembros sacar todas las ventajas posibles de su propia situación estratégica.</a:t>
            </a:r>
          </a:p>
        </p:txBody>
      </p:sp>
      <p:pic>
        <p:nvPicPr>
          <p:cNvPr id="46082" name="Picture 3" descr="13440283"/>
          <p:cNvPicPr>
            <a:picLocks noChangeAspect="1" noChangeArrowheads="1"/>
          </p:cNvPicPr>
          <p:nvPr/>
        </p:nvPicPr>
        <p:blipFill>
          <a:blip r:embed="rId2"/>
          <a:srcRect/>
          <a:stretch>
            <a:fillRect/>
          </a:stretch>
        </p:blipFill>
        <p:spPr bwMode="auto">
          <a:xfrm>
            <a:off x="1476375" y="2924175"/>
            <a:ext cx="1905000" cy="2333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ext Box 2"/>
          <p:cNvSpPr txBox="1">
            <a:spLocks noChangeArrowheads="1"/>
          </p:cNvSpPr>
          <p:nvPr/>
        </p:nvSpPr>
        <p:spPr bwMode="auto">
          <a:xfrm>
            <a:off x="323850" y="1052513"/>
            <a:ext cx="8712200" cy="2841625"/>
          </a:xfrm>
          <a:prstGeom prst="rect">
            <a:avLst/>
          </a:prstGeom>
          <a:noFill/>
          <a:ln w="9525">
            <a:noFill/>
            <a:miter lim="800000"/>
            <a:headEnd/>
            <a:tailEnd/>
          </a:ln>
        </p:spPr>
        <p:txBody>
          <a:bodyPr>
            <a:spAutoFit/>
          </a:bodyPr>
          <a:lstStyle/>
          <a:p>
            <a:pPr>
              <a:spcBef>
                <a:spcPct val="50000"/>
              </a:spcBef>
            </a:pPr>
            <a:r>
              <a:rPr lang="es-ES"/>
              <a:t>Otras fuerzas actúan imponiendo un mínimo de consenso, de participación y de compromiso y haciendo imposible que un grupo o individuo saque demasiada ventaja o se le explote demasiado en sus relaciones con el ambiente.</a:t>
            </a:r>
          </a:p>
          <a:p>
            <a:pPr>
              <a:spcBef>
                <a:spcPct val="50000"/>
              </a:spcBef>
              <a:buFontTx/>
              <a:buChar char="•"/>
            </a:pPr>
            <a:r>
              <a:rPr lang="es-ES"/>
              <a:t>El hecho de que los grupos estén condenados a vivir juntos</a:t>
            </a:r>
          </a:p>
          <a:p>
            <a:pPr>
              <a:spcBef>
                <a:spcPct val="50000"/>
              </a:spcBef>
              <a:buFontTx/>
              <a:buChar char="•"/>
            </a:pPr>
            <a:r>
              <a:rPr lang="es-ES"/>
              <a:t>El que los privilegios de un grupo dependan de buena medida de que se sostengan los privilegios de los demás grupos</a:t>
            </a:r>
          </a:p>
          <a:p>
            <a:pPr>
              <a:spcBef>
                <a:spcPct val="50000"/>
              </a:spcBef>
              <a:buFontTx/>
              <a:buChar char="•"/>
            </a:pPr>
            <a:r>
              <a:rPr lang="es-ES"/>
              <a:t>Que todos los grupos reconozcan que un mínimo de idoneidad es indispensable</a:t>
            </a:r>
          </a:p>
          <a:p>
            <a:pPr>
              <a:spcBef>
                <a:spcPct val="50000"/>
              </a:spcBef>
              <a:buFontTx/>
              <a:buChar char="•"/>
            </a:pPr>
            <a:r>
              <a:rPr lang="es-ES"/>
              <a:t>La propia estabilidad de las relaciones entre grupos</a:t>
            </a:r>
          </a:p>
        </p:txBody>
      </p:sp>
      <p:pic>
        <p:nvPicPr>
          <p:cNvPr id="47106" name="Picture 3" descr="000214541"/>
          <p:cNvPicPr>
            <a:picLocks noChangeAspect="1" noChangeArrowheads="1"/>
          </p:cNvPicPr>
          <p:nvPr/>
        </p:nvPicPr>
        <p:blipFill>
          <a:blip r:embed="rId2"/>
          <a:srcRect/>
          <a:stretch>
            <a:fillRect/>
          </a:stretch>
        </p:blipFill>
        <p:spPr bwMode="auto">
          <a:xfrm>
            <a:off x="3203575" y="4076700"/>
            <a:ext cx="3576638" cy="2016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ext Box 2"/>
          <p:cNvSpPr txBox="1">
            <a:spLocks noChangeArrowheads="1"/>
          </p:cNvSpPr>
          <p:nvPr/>
        </p:nvSpPr>
        <p:spPr bwMode="auto">
          <a:xfrm>
            <a:off x="539750" y="1052513"/>
            <a:ext cx="8208963" cy="1603375"/>
          </a:xfrm>
          <a:prstGeom prst="rect">
            <a:avLst/>
          </a:prstGeom>
          <a:noFill/>
          <a:ln w="9525">
            <a:noFill/>
            <a:miter lim="800000"/>
            <a:headEnd/>
            <a:tailEnd/>
          </a:ln>
        </p:spPr>
        <p:txBody>
          <a:bodyPr>
            <a:spAutoFit/>
          </a:bodyPr>
          <a:lstStyle/>
          <a:p>
            <a:pPr>
              <a:spcBef>
                <a:spcPct val="50000"/>
              </a:spcBef>
            </a:pPr>
            <a:r>
              <a:rPr lang="es-ES">
                <a:solidFill>
                  <a:srgbClr val="CC00CC"/>
                </a:solidFill>
              </a:rPr>
              <a:t>1.- El hecho de que los diferentes grupos estén condenados a vivir juntos</a:t>
            </a:r>
          </a:p>
          <a:p>
            <a:pPr>
              <a:spcBef>
                <a:spcPct val="50000"/>
              </a:spcBef>
            </a:pPr>
            <a:r>
              <a:rPr lang="es-ES"/>
              <a:t>Puesto que todos los participantes en el juego del poder saben que deben  seguir trabajando juntos, cualquiera que sea el resultado de sus diferencias, necesitan conservar un mínimo de armonía en medio de la oposición de sus roles </a:t>
            </a:r>
          </a:p>
        </p:txBody>
      </p:sp>
      <p:pic>
        <p:nvPicPr>
          <p:cNvPr id="48130" name="Picture 3" descr="Image33"/>
          <p:cNvPicPr>
            <a:picLocks noChangeAspect="1" noChangeArrowheads="1"/>
          </p:cNvPicPr>
          <p:nvPr/>
        </p:nvPicPr>
        <p:blipFill>
          <a:blip r:embed="rId2"/>
          <a:srcRect/>
          <a:stretch>
            <a:fillRect/>
          </a:stretch>
        </p:blipFill>
        <p:spPr bwMode="auto">
          <a:xfrm>
            <a:off x="2484438" y="3141663"/>
            <a:ext cx="4667250" cy="2714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ext Box 2"/>
          <p:cNvSpPr txBox="1">
            <a:spLocks noChangeArrowheads="1"/>
          </p:cNvSpPr>
          <p:nvPr/>
        </p:nvSpPr>
        <p:spPr bwMode="auto">
          <a:xfrm>
            <a:off x="611188" y="836613"/>
            <a:ext cx="7848600" cy="3527425"/>
          </a:xfrm>
          <a:prstGeom prst="rect">
            <a:avLst/>
          </a:prstGeom>
          <a:noFill/>
          <a:ln w="9525">
            <a:noFill/>
            <a:miter lim="800000"/>
            <a:headEnd/>
            <a:tailEnd/>
          </a:ln>
        </p:spPr>
        <p:txBody>
          <a:bodyPr>
            <a:spAutoFit/>
          </a:bodyPr>
          <a:lstStyle/>
          <a:p>
            <a:pPr>
              <a:spcBef>
                <a:spcPct val="50000"/>
              </a:spcBef>
            </a:pPr>
            <a:r>
              <a:rPr lang="es-ES">
                <a:solidFill>
                  <a:srgbClr val="CC00CC"/>
                </a:solidFill>
              </a:rPr>
              <a:t>2.- La Consciencia de que los privilegios son interdependientes</a:t>
            </a:r>
          </a:p>
          <a:p>
            <a:pPr>
              <a:spcBef>
                <a:spcPct val="50000"/>
              </a:spcBef>
            </a:pPr>
            <a:r>
              <a:rPr lang="es-ES"/>
              <a:t>Está muy difundida en los diferentes grupos del monopolio, es visible que cada grupo está convencido de que cualquier ataque llevado con fuerza contra otro grupo pondrá en peligro todo el sistema y amenazaría así, en forma indirecta los intereses del grupo atacante.</a:t>
            </a:r>
          </a:p>
          <a:p>
            <a:pPr>
              <a:spcBef>
                <a:spcPct val="50000"/>
              </a:spcBef>
            </a:pPr>
            <a:r>
              <a:rPr lang="es-ES"/>
              <a:t>Puede haber solidaridad no solamente entre grupos aliados sino entre adversarios.</a:t>
            </a:r>
          </a:p>
          <a:p>
            <a:pPr>
              <a:spcBef>
                <a:spcPct val="50000"/>
              </a:spcBef>
            </a:pPr>
            <a:r>
              <a:rPr lang="es-ES"/>
              <a:t>Monopolio es la sustitución de la fuerza unificadora de la jerarquía, que tiende a desaparecer a causa de la invulnerabilidad misma de la organización, por la consciencia de que cada grupo tiene la vulnerabilidad de sus privilegios particulares.</a:t>
            </a:r>
          </a:p>
        </p:txBody>
      </p:sp>
      <p:pic>
        <p:nvPicPr>
          <p:cNvPr id="49154" name="Picture 3" descr="jerarquia"/>
          <p:cNvPicPr>
            <a:picLocks noChangeAspect="1" noChangeArrowheads="1"/>
          </p:cNvPicPr>
          <p:nvPr/>
        </p:nvPicPr>
        <p:blipFill>
          <a:blip r:embed="rId2"/>
          <a:srcRect/>
          <a:stretch>
            <a:fillRect/>
          </a:stretch>
        </p:blipFill>
        <p:spPr bwMode="auto">
          <a:xfrm>
            <a:off x="4427538" y="4149725"/>
            <a:ext cx="1955800" cy="2554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ext Box 2"/>
          <p:cNvSpPr txBox="1">
            <a:spLocks noChangeArrowheads="1"/>
          </p:cNvSpPr>
          <p:nvPr/>
        </p:nvSpPr>
        <p:spPr bwMode="auto">
          <a:xfrm>
            <a:off x="755650" y="765175"/>
            <a:ext cx="7704138" cy="2701925"/>
          </a:xfrm>
          <a:prstGeom prst="rect">
            <a:avLst/>
          </a:prstGeom>
          <a:noFill/>
          <a:ln w="9525">
            <a:noFill/>
            <a:miter lim="800000"/>
            <a:headEnd/>
            <a:tailEnd/>
          </a:ln>
        </p:spPr>
        <p:txBody>
          <a:bodyPr>
            <a:spAutoFit/>
          </a:bodyPr>
          <a:lstStyle/>
          <a:p>
            <a:pPr>
              <a:spcBef>
                <a:spcPct val="50000"/>
              </a:spcBef>
            </a:pPr>
            <a:r>
              <a:rPr lang="es-ES">
                <a:solidFill>
                  <a:srgbClr val="CC00CC"/>
                </a:solidFill>
              </a:rPr>
              <a:t>3.-  Reconocimiento de  los grupos de tener idoneidad</a:t>
            </a:r>
          </a:p>
          <a:p>
            <a:pPr>
              <a:spcBef>
                <a:spcPct val="50000"/>
              </a:spcBef>
            </a:pPr>
            <a:r>
              <a:rPr lang="es-ES"/>
              <a:t>Debe tomar en cuenta la presión que puede ejercerse en un grupo que no aporte su correspondiente contribución a los niveles exigidos por la organización. Las normas culturales en materia de relaciones interpersonales, en lo concerniente a los posibles fines de una organización y a las contribuciones que pueden esperarse de sus miembros, delimitan y modelan muy bien el campo de la negociación y condicionan así por último con bastante estrictez el uso que un grupo puede hacer de su poder.</a:t>
            </a:r>
          </a:p>
        </p:txBody>
      </p:sp>
      <p:pic>
        <p:nvPicPr>
          <p:cNvPr id="50178" name="Picture 3" descr="24-unwritten-company-rules"/>
          <p:cNvPicPr>
            <a:picLocks noChangeAspect="1" noChangeArrowheads="1"/>
          </p:cNvPicPr>
          <p:nvPr/>
        </p:nvPicPr>
        <p:blipFill>
          <a:blip r:embed="rId2"/>
          <a:srcRect/>
          <a:stretch>
            <a:fillRect/>
          </a:stretch>
        </p:blipFill>
        <p:spPr bwMode="auto">
          <a:xfrm>
            <a:off x="2124075" y="3213100"/>
            <a:ext cx="5400675" cy="28940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ext Box 2"/>
          <p:cNvSpPr txBox="1">
            <a:spLocks noChangeArrowheads="1"/>
          </p:cNvSpPr>
          <p:nvPr/>
        </p:nvSpPr>
        <p:spPr bwMode="auto">
          <a:xfrm>
            <a:off x="611188" y="1052513"/>
            <a:ext cx="7921625" cy="366712"/>
          </a:xfrm>
          <a:prstGeom prst="rect">
            <a:avLst/>
          </a:prstGeom>
          <a:noFill/>
          <a:ln w="9525">
            <a:noFill/>
            <a:miter lim="800000"/>
            <a:headEnd/>
            <a:tailEnd/>
          </a:ln>
        </p:spPr>
        <p:txBody>
          <a:bodyPr>
            <a:spAutoFit/>
          </a:bodyPr>
          <a:lstStyle/>
          <a:p>
            <a:pPr>
              <a:spcBef>
                <a:spcPct val="50000"/>
              </a:spcBef>
            </a:pPr>
            <a:endParaRPr lang="es-ES"/>
          </a:p>
        </p:txBody>
      </p:sp>
      <p:sp>
        <p:nvSpPr>
          <p:cNvPr id="51202" name="Text Box 3"/>
          <p:cNvSpPr txBox="1">
            <a:spLocks noChangeArrowheads="1"/>
          </p:cNvSpPr>
          <p:nvPr/>
        </p:nvSpPr>
        <p:spPr bwMode="auto">
          <a:xfrm>
            <a:off x="323850" y="765175"/>
            <a:ext cx="8280400" cy="1878013"/>
          </a:xfrm>
          <a:prstGeom prst="rect">
            <a:avLst/>
          </a:prstGeom>
          <a:noFill/>
          <a:ln w="9525">
            <a:noFill/>
            <a:miter lim="800000"/>
            <a:headEnd/>
            <a:tailEnd/>
          </a:ln>
        </p:spPr>
        <p:txBody>
          <a:bodyPr>
            <a:spAutoFit/>
          </a:bodyPr>
          <a:lstStyle/>
          <a:p>
            <a:pPr>
              <a:spcBef>
                <a:spcPct val="50000"/>
              </a:spcBef>
            </a:pPr>
            <a:r>
              <a:rPr lang="es-ES">
                <a:solidFill>
                  <a:srgbClr val="CC00CC"/>
                </a:solidFill>
              </a:rPr>
              <a:t>4.-Estabilidad de las relaciones intergrupales</a:t>
            </a:r>
          </a:p>
          <a:p>
            <a:pPr>
              <a:spcBef>
                <a:spcPct val="50000"/>
              </a:spcBef>
            </a:pPr>
            <a:r>
              <a:rPr lang="es-ES"/>
              <a:t>La posición de cada grupo está estrictamente determinada por entero, siendo imposible pasar de un grupo a otro. Se deja ver como un factor de estabilización que tiende a equilibrar las fuerzas de un conflicto. Los grupos salen a la defensa de sus privilegios dentro de una organización, su lucha no es una guerra de movimiento sino de posiciones.</a:t>
            </a:r>
          </a:p>
        </p:txBody>
      </p:sp>
      <p:pic>
        <p:nvPicPr>
          <p:cNvPr id="51203" name="Picture 4" descr="grupo"/>
          <p:cNvPicPr>
            <a:picLocks noChangeAspect="1" noChangeArrowheads="1"/>
          </p:cNvPicPr>
          <p:nvPr/>
        </p:nvPicPr>
        <p:blipFill>
          <a:blip r:embed="rId2"/>
          <a:srcRect/>
          <a:stretch>
            <a:fillRect/>
          </a:stretch>
        </p:blipFill>
        <p:spPr bwMode="auto">
          <a:xfrm>
            <a:off x="3635375" y="3284538"/>
            <a:ext cx="2520950" cy="28082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ext Box 2"/>
          <p:cNvSpPr txBox="1">
            <a:spLocks noChangeArrowheads="1"/>
          </p:cNvSpPr>
          <p:nvPr/>
        </p:nvSpPr>
        <p:spPr bwMode="auto">
          <a:xfrm>
            <a:off x="539750" y="981075"/>
            <a:ext cx="7777163" cy="5038725"/>
          </a:xfrm>
          <a:prstGeom prst="rect">
            <a:avLst/>
          </a:prstGeom>
          <a:noFill/>
          <a:ln w="9525">
            <a:noFill/>
            <a:miter lim="800000"/>
            <a:headEnd/>
            <a:tailEnd/>
          </a:ln>
        </p:spPr>
        <p:txBody>
          <a:bodyPr>
            <a:spAutoFit/>
          </a:bodyPr>
          <a:lstStyle/>
          <a:p>
            <a:pPr marL="342900" indent="-342900">
              <a:spcBef>
                <a:spcPct val="50000"/>
              </a:spcBef>
            </a:pPr>
            <a:r>
              <a:rPr lang="es-ES"/>
              <a:t>A pesar del problema de supervivencia  de la organización, la responsabilidad inmediata de los cuerpos directivos, es también una fuente de incertidumbre que eventualmente puede eclipsar a toda las demás y fortalecer aún más la posición de los managers.</a:t>
            </a:r>
          </a:p>
          <a:p>
            <a:pPr marL="342900" indent="-342900">
              <a:spcBef>
                <a:spcPct val="50000"/>
              </a:spcBef>
            </a:pPr>
            <a:r>
              <a:rPr lang="es-ES"/>
              <a:t>Hay 3 hipótesis sobre la relación de poder y las formas de control social que corresponden al marco general de los equilibrios dinámicos:</a:t>
            </a:r>
          </a:p>
          <a:p>
            <a:pPr marL="342900" indent="-342900">
              <a:spcBef>
                <a:spcPct val="50000"/>
              </a:spcBef>
              <a:buFontTx/>
              <a:buAutoNum type="arabicPeriod"/>
            </a:pPr>
            <a:r>
              <a:rPr lang="es-ES"/>
              <a:t>Cuanto más complejo y dinámico sea el sistema de relaciones de poder y negociación, más tiende el control social a ser manejado por los directores en vez de serlo por la presión indirecta del medio.</a:t>
            </a:r>
          </a:p>
          <a:p>
            <a:pPr marL="342900" indent="-342900">
              <a:spcBef>
                <a:spcPct val="50000"/>
              </a:spcBef>
              <a:buFontTx/>
              <a:buAutoNum type="arabicPeriod"/>
            </a:pPr>
            <a:r>
              <a:rPr lang="es-ES"/>
              <a:t>Los límites que los directores fijan conscientemente a la libertad de negociación de los grupos y los individuos son, en general mucho más estrechos que los límites naturales debido a la presión del medio</a:t>
            </a:r>
          </a:p>
          <a:p>
            <a:pPr marL="342900" indent="-342900">
              <a:spcBef>
                <a:spcPct val="50000"/>
              </a:spcBef>
              <a:buFontTx/>
              <a:buAutoNum type="arabicPeriod"/>
            </a:pPr>
            <a:r>
              <a:rPr lang="es-ES"/>
              <a:t>Los regimenes con equilibrio dinámico son mucho más propicios al cambio, pues la presión ejercida para eliminar las fuentes de incertidumbre no puede ser contrapesada por la resistencia de los grupos poderosos decididos a defender la fuente de su poder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4 Marcador de contenido"/>
          <p:cNvSpPr>
            <a:spLocks noGrp="1"/>
          </p:cNvSpPr>
          <p:nvPr>
            <p:ph sz="half" idx="4294967295"/>
          </p:nvPr>
        </p:nvSpPr>
        <p:spPr>
          <a:xfrm>
            <a:off x="457200" y="1600200"/>
            <a:ext cx="4038600" cy="4525963"/>
          </a:xfrm>
        </p:spPr>
        <p:txBody>
          <a:bodyPr/>
          <a:lstStyle/>
          <a:p>
            <a:pPr algn="just" eaLnBrk="1" hangingPunct="1"/>
            <a:r>
              <a:rPr lang="es-ES_tradnl" sz="2400" smtClean="0"/>
              <a:t>Esta debilidad origino dificultades teóricas y bastantes fracasos prácticos. Se paso del análisis racional estrecho, casi mecánico, al estudio de  las organizaciones en términos de relaciones humanas.</a:t>
            </a:r>
          </a:p>
        </p:txBody>
      </p:sp>
      <p:pic>
        <p:nvPicPr>
          <p:cNvPr id="17410" name="7 Marcador de contenido" descr="taylor.gif"/>
          <p:cNvPicPr>
            <a:picLocks noGrp="1" noChangeAspect="1"/>
          </p:cNvPicPr>
          <p:nvPr>
            <p:ph sz="half" idx="4294967295"/>
          </p:nvPr>
        </p:nvPicPr>
        <p:blipFill>
          <a:blip r:embed="rId2"/>
          <a:srcRect/>
          <a:stretch>
            <a:fillRect/>
          </a:stretch>
        </p:blipFill>
        <p:spPr>
          <a:xfrm>
            <a:off x="4143375" y="1785938"/>
            <a:ext cx="5000625" cy="4429125"/>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5 Marcador de contenido"/>
          <p:cNvSpPr>
            <a:spLocks noGrp="1"/>
          </p:cNvSpPr>
          <p:nvPr>
            <p:ph idx="4294967295"/>
          </p:nvPr>
        </p:nvSpPr>
        <p:spPr>
          <a:xfrm>
            <a:off x="428625" y="857250"/>
            <a:ext cx="8229600" cy="5286375"/>
          </a:xfrm>
        </p:spPr>
        <p:txBody>
          <a:bodyPr/>
          <a:lstStyle/>
          <a:p>
            <a:pPr algn="just" eaLnBrk="1" hangingPunct="1"/>
            <a:r>
              <a:rPr lang="es-ES_tradnl" smtClean="0"/>
              <a:t>La teoría racionalista clásica de la organización científica pretendía en realidad ignorar completamente  el problema.</a:t>
            </a:r>
          </a:p>
          <a:p>
            <a:pPr algn="just" eaLnBrk="1" hangingPunct="1"/>
            <a:r>
              <a:rPr lang="es-ES_tradnl" smtClean="0"/>
              <a:t>El modelo mecanicista de la conducta humana excluía las relaciones complicadas y ambiguas que se desarrollan en torno a las relaciones de poder.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4 Marcador de contenido" descr="elton mayo.png"/>
          <p:cNvPicPr>
            <a:picLocks noGrp="1" noChangeAspect="1"/>
          </p:cNvPicPr>
          <p:nvPr>
            <p:ph sz="half" idx="4294967295"/>
          </p:nvPr>
        </p:nvPicPr>
        <p:blipFill>
          <a:blip r:embed="rId2"/>
          <a:srcRect/>
          <a:stretch>
            <a:fillRect/>
          </a:stretch>
        </p:blipFill>
        <p:spPr>
          <a:xfrm>
            <a:off x="357188" y="1643063"/>
            <a:ext cx="2857500" cy="4214812"/>
          </a:xfrm>
        </p:spPr>
      </p:pic>
      <p:sp>
        <p:nvSpPr>
          <p:cNvPr id="19458" name="3 Marcador de contenido"/>
          <p:cNvSpPr>
            <a:spLocks noGrp="1"/>
          </p:cNvSpPr>
          <p:nvPr>
            <p:ph sz="half" idx="4294967295"/>
          </p:nvPr>
        </p:nvSpPr>
        <p:spPr>
          <a:xfrm>
            <a:off x="3214688" y="1143000"/>
            <a:ext cx="5472112" cy="4983163"/>
          </a:xfrm>
        </p:spPr>
        <p:txBody>
          <a:bodyPr/>
          <a:lstStyle/>
          <a:p>
            <a:pPr algn="just" eaLnBrk="1" hangingPunct="1"/>
            <a:r>
              <a:rPr lang="es-ES_tradnl" sz="2400" smtClean="0"/>
              <a:t>La corriente &lt;interaccionista&gt;  fue  de inspiración etnológica, más positivista y empírica que teórica, dio origen  a los panegíricos moralistas de Elton Mayo en pro de una sociedad integrada. Produjo profunda revolución de la sensibilidad, constituida por el descubrimiento del factor humano.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5 Marcador de contenido"/>
          <p:cNvSpPr>
            <a:spLocks noGrp="1"/>
          </p:cNvSpPr>
          <p:nvPr>
            <p:ph idx="4294967295"/>
          </p:nvPr>
        </p:nvSpPr>
        <p:spPr/>
        <p:txBody>
          <a:bodyPr/>
          <a:lstStyle/>
          <a:p>
            <a:pPr algn="just" eaLnBrk="1" hangingPunct="1"/>
            <a:r>
              <a:rPr lang="es-ES_tradnl" smtClean="0"/>
              <a:t>Hubiera podido creerse que al atacar el modelo del comportamiento mecanicista y exhibir la importancia del factor humano se atacarían los problemas de poder,  sin embargo no se dio ese paso ya que se interesaron exclusivamente en el mundo de los sentimientos y olvidaron el mundo de la acción.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3 Título"/>
          <p:cNvSpPr>
            <a:spLocks noGrp="1"/>
          </p:cNvSpPr>
          <p:nvPr>
            <p:ph type="title" idx="4294967295"/>
          </p:nvPr>
        </p:nvSpPr>
        <p:spPr/>
        <p:txBody>
          <a:bodyPr/>
          <a:lstStyle/>
          <a:p>
            <a:pPr eaLnBrk="1" hangingPunct="1"/>
            <a:r>
              <a:rPr lang="es-ES_tradnl" sz="3200" smtClean="0">
                <a:solidFill>
                  <a:srgbClr val="CC00CC"/>
                </a:solidFill>
              </a:rPr>
              <a:t>El ejemplo de Monopolio industrial y su significación.</a:t>
            </a:r>
          </a:p>
        </p:txBody>
      </p:sp>
      <p:sp>
        <p:nvSpPr>
          <p:cNvPr id="21506" name="2 Marcador de contenido"/>
          <p:cNvSpPr>
            <a:spLocks noGrp="1"/>
          </p:cNvSpPr>
          <p:nvPr>
            <p:ph idx="4294967295"/>
          </p:nvPr>
        </p:nvSpPr>
        <p:spPr/>
        <p:txBody>
          <a:bodyPr/>
          <a:lstStyle/>
          <a:p>
            <a:pPr algn="just" eaLnBrk="1" hangingPunct="1"/>
            <a:r>
              <a:rPr lang="es-ES_tradnl" smtClean="0"/>
              <a:t>Ofrece una gran ventaja de ser un sistema sencillo, con solo una pequeña cantidad de categorías en el personal, tan bien discriminadas que abarcan solas toda la actividad colectiva de la organización. Como sistema tiende a simplificar la estrategia de cada uno de sus miembros.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1 Título"/>
          <p:cNvSpPr>
            <a:spLocks noGrp="1"/>
          </p:cNvSpPr>
          <p:nvPr>
            <p:ph type="title" idx="4294967295"/>
          </p:nvPr>
        </p:nvSpPr>
        <p:spPr/>
        <p:txBody>
          <a:bodyPr/>
          <a:lstStyle/>
          <a:p>
            <a:pPr eaLnBrk="1" hangingPunct="1"/>
            <a:r>
              <a:rPr lang="es-ES_tradnl" smtClean="0">
                <a:solidFill>
                  <a:srgbClr val="CC00CC"/>
                </a:solidFill>
              </a:rPr>
              <a:t>Obreros productores</a:t>
            </a:r>
          </a:p>
        </p:txBody>
      </p:sp>
      <p:sp>
        <p:nvSpPr>
          <p:cNvPr id="22530" name="2 Marcador de contenido"/>
          <p:cNvSpPr>
            <a:spLocks noGrp="1"/>
          </p:cNvSpPr>
          <p:nvPr>
            <p:ph idx="4294967295"/>
          </p:nvPr>
        </p:nvSpPr>
        <p:spPr/>
        <p:txBody>
          <a:bodyPr/>
          <a:lstStyle/>
          <a:p>
            <a:pPr algn="just" eaLnBrk="1" hangingPunct="1">
              <a:lnSpc>
                <a:spcPct val="90000"/>
              </a:lnSpc>
            </a:pPr>
            <a:r>
              <a:rPr lang="es-ES_tradnl" smtClean="0"/>
              <a:t>Son las únicas personas realmente dependientes en un sistema organizativo donde cada grupo se halla protegido contra toda injerencia de los miembros de otro grupo.</a:t>
            </a:r>
          </a:p>
          <a:p>
            <a:pPr algn="just" eaLnBrk="1" hangingPunct="1">
              <a:lnSpc>
                <a:spcPct val="90000"/>
              </a:lnSpc>
            </a:pPr>
            <a:r>
              <a:rPr lang="es-ES_tradnl" smtClean="0"/>
              <a:t>Los esquemas analíticos clásicos: dependencia-frustración-agresividad-transferencia, se aplican directamente, pero no cubren todos los aspectos de la situación.</a:t>
            </a:r>
          </a:p>
        </p:txBody>
      </p:sp>
    </p:spTree>
  </p:cSld>
  <p:clrMapOvr>
    <a:masterClrMapping/>
  </p:clrMapOvr>
</p:sld>
</file>

<file path=ppt/theme/theme1.xml><?xml version="1.0" encoding="utf-8"?>
<a:theme xmlns:a="http://schemas.openxmlformats.org/drawingml/2006/main" name="01159441">
  <a:themeElements>
    <a:clrScheme name="0115944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01159441">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1800" b="0" i="0" u="none" strike="noStrike" cap="none" normalizeH="0" baseline="0" smtClean="0">
            <a:ln>
              <a:noFill/>
            </a:ln>
            <a:solidFill>
              <a:schemeClr val="tx1"/>
            </a:solidFill>
            <a:effectLst/>
            <a:latin typeface="Arial" charset="0"/>
          </a:defRPr>
        </a:defPPr>
      </a:lstStyle>
    </a:lnDef>
  </a:objectDefaults>
  <a:extraClrSchemeLst>
    <a:extraClrScheme>
      <a:clrScheme name="0115944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0115944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0115944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0115944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0115944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0115944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0115944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0115944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0115944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0115944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0115944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0115944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01159441</Template>
  <TotalTime>85</TotalTime>
  <Words>1983</Words>
  <Application>Microsoft Office PowerPoint</Application>
  <PresentationFormat>On-screen Show (4:3)</PresentationFormat>
  <Paragraphs>109</Paragraphs>
  <Slides>38</Slides>
  <Notes>0</Notes>
  <HiddenSlides>0</HiddenSlides>
  <MMClips>0</MMClips>
  <ScaleCrop>false</ScaleCrop>
  <HeadingPairs>
    <vt:vector size="6" baseType="variant">
      <vt:variant>
        <vt:lpstr>Fuentes usadas</vt:lpstr>
      </vt:variant>
      <vt:variant>
        <vt:i4>4</vt:i4>
      </vt:variant>
      <vt:variant>
        <vt:lpstr>Plantilla de diseño</vt:lpstr>
      </vt:variant>
      <vt:variant>
        <vt:i4>2</vt:i4>
      </vt:variant>
      <vt:variant>
        <vt:lpstr>Títulos de diapositiva</vt:lpstr>
      </vt:variant>
      <vt:variant>
        <vt:i4>38</vt:i4>
      </vt:variant>
    </vt:vector>
  </HeadingPairs>
  <TitlesOfParts>
    <vt:vector size="44" baseType="lpstr">
      <vt:lpstr>Arial</vt:lpstr>
      <vt:lpstr>Trebuchet MS</vt:lpstr>
      <vt:lpstr>Calibri</vt:lpstr>
      <vt:lpstr>Tall Paul</vt:lpstr>
      <vt:lpstr>01159441</vt:lpstr>
      <vt:lpstr>01159441</vt:lpstr>
      <vt:lpstr>El fenómeno burocrático</vt:lpstr>
      <vt:lpstr>Relaciones de poder y situaciones de incertidumbre.</vt:lpstr>
      <vt:lpstr>El problema de poder, problema central de la sociología de las organizaciones</vt:lpstr>
      <vt:lpstr>Diapositiva 4</vt:lpstr>
      <vt:lpstr>Diapositiva 5</vt:lpstr>
      <vt:lpstr>Diapositiva 6</vt:lpstr>
      <vt:lpstr>Diapositiva 7</vt:lpstr>
      <vt:lpstr>El ejemplo de Monopolio industrial y su significación.</vt:lpstr>
      <vt:lpstr>Obreros productores</vt:lpstr>
      <vt:lpstr>Diapositiva 10</vt:lpstr>
      <vt:lpstr>Obreros de mantenimiento</vt:lpstr>
      <vt:lpstr>OBREROS DE MANTENIMIENTO</vt:lpstr>
      <vt:lpstr>Diapositiva 13</vt:lpstr>
      <vt:lpstr>Los elementos esenciales de la conducta colectiva de este grupo son: </vt:lpstr>
      <vt:lpstr>JEFES DE TALLER</vt:lpstr>
      <vt:lpstr>Diapositiva 16</vt:lpstr>
      <vt:lpstr>PERSONAL DIRECTIVO</vt:lpstr>
      <vt:lpstr>Diapositiva 18</vt:lpstr>
      <vt:lpstr>Los ingenieros técnicos</vt:lpstr>
      <vt:lpstr>SIGNIFICACIÓN DE LAS RELACIONES DE PODER EN EL FUNCIONAMIENTO DE UNA ORGANIZACIÓN</vt:lpstr>
      <vt:lpstr>Diapositiva 21</vt:lpstr>
      <vt:lpstr>EL PROBLEMA DE LAS RELACIONES ENTRE SUPERIORES Y SUBORDINADOS</vt:lpstr>
      <vt:lpstr>EL PROBLEMA DE LAS NORMAS DE TRABAJO</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vector>
  </TitlesOfParts>
  <Company>Windows 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fenómeno burocrático</dc:title>
  <dc:creator>WinuE</dc:creator>
  <cp:lastModifiedBy>user</cp:lastModifiedBy>
  <cp:revision>24</cp:revision>
  <dcterms:created xsi:type="dcterms:W3CDTF">2009-09-25T15:32:00Z</dcterms:created>
  <dcterms:modified xsi:type="dcterms:W3CDTF">2009-10-07T00:03:38Z</dcterms:modified>
</cp:coreProperties>
</file>