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1" r:id="rId14"/>
    <p:sldId id="273" r:id="rId15"/>
    <p:sldId id="282" r:id="rId16"/>
    <p:sldId id="283" r:id="rId17"/>
    <p:sldId id="284" r:id="rId18"/>
    <p:sldId id="285" r:id="rId19"/>
    <p:sldId id="277" r:id="rId20"/>
    <p:sldId id="278" r:id="rId21"/>
    <p:sldId id="280" r:id="rId22"/>
    <p:sldId id="281" r:id="rId2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3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Redondear rectángulo de esquina diagonal"/>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Título"/>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0" name="9 Marcador de fecha"/>
          <p:cNvSpPr>
            <a:spLocks noGrp="1"/>
          </p:cNvSpPr>
          <p:nvPr>
            <p:ph type="dt" sz="half" idx="10"/>
          </p:nvPr>
        </p:nvSpPr>
        <p:spPr>
          <a:xfrm>
            <a:off x="5562600" y="6509004"/>
            <a:ext cx="3002280" cy="274320"/>
          </a:xfrm>
        </p:spPr>
        <p:txBody>
          <a:bodyPr vert="horz" rtlCol="0"/>
          <a:lstStyle>
            <a:extLst/>
          </a:lstStyle>
          <a:p>
            <a:fld id="{B76029DE-EAA9-47F7-97BE-A4241434BB3D}" type="datetimeFigureOut">
              <a:rPr lang="es-MX" smtClean="0"/>
              <a:pPr/>
              <a:t>01/11/2009</a:t>
            </a:fld>
            <a:endParaRPr lang="es-MX"/>
          </a:p>
        </p:txBody>
      </p:sp>
      <p:sp>
        <p:nvSpPr>
          <p:cNvPr id="11" name="10 Marcador de número de diapositiva"/>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8BF9C7-3533-4B94-AB23-8DE7268530A4}" type="slidenum">
              <a:rPr lang="es-MX" smtClean="0"/>
              <a:pPr/>
              <a:t>‹Nº›</a:t>
            </a:fld>
            <a:endParaRPr lang="es-MX"/>
          </a:p>
        </p:txBody>
      </p:sp>
      <p:sp>
        <p:nvSpPr>
          <p:cNvPr id="12" name="11 Marcador de pie de página"/>
          <p:cNvSpPr>
            <a:spLocks noGrp="1"/>
          </p:cNvSpPr>
          <p:nvPr>
            <p:ph type="ftr" sz="quarter" idx="12"/>
          </p:nvPr>
        </p:nvSpPr>
        <p:spPr>
          <a:xfrm>
            <a:off x="1600200" y="6509004"/>
            <a:ext cx="3907464" cy="274320"/>
          </a:xfrm>
        </p:spPr>
        <p:txBody>
          <a:bodyPr vert="horz" rtlCol="0"/>
          <a:lstStyle>
            <a:extLst/>
          </a:lstStyle>
          <a:p>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38BF9C7-3533-4B94-AB23-8DE7268530A4}"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lvl1pPr algn="l">
              <a:defRPr/>
            </a:lvl1pPr>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38BF9C7-3533-4B94-AB23-8DE7268530A4}"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6 Rectángulo"/>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738BF9C7-3533-4B94-AB23-8DE7268530A4}"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7" name="6 Rectángulo"/>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a:xfrm>
            <a:off x="5562600" y="6513670"/>
            <a:ext cx="3002280" cy="274320"/>
          </a:xfrm>
        </p:spPr>
        <p:txBody>
          <a:bodyPr vert="horz" rtlCol="0"/>
          <a:lstStyle>
            <a:extLst/>
          </a:lstStyle>
          <a:p>
            <a:fld id="{B76029DE-EAA9-47F7-97BE-A4241434BB3D}" type="datetimeFigureOut">
              <a:rPr lang="es-MX" smtClean="0"/>
              <a:pPr/>
              <a:t>01/11/2009</a:t>
            </a:fld>
            <a:endParaRPr lang="es-MX"/>
          </a:p>
        </p:txBody>
      </p:sp>
      <p:sp>
        <p:nvSpPr>
          <p:cNvPr id="9" name="8 Marcador de número de diapositiva"/>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8BF9C7-3533-4B94-AB23-8DE7268530A4}" type="slidenum">
              <a:rPr lang="es-MX" smtClean="0"/>
              <a:pPr/>
              <a:t>‹Nº›</a:t>
            </a:fld>
            <a:endParaRPr lang="es-MX"/>
          </a:p>
        </p:txBody>
      </p:sp>
      <p:sp>
        <p:nvSpPr>
          <p:cNvPr id="10" name="9 Marcador de pie de página"/>
          <p:cNvSpPr>
            <a:spLocks noGrp="1"/>
          </p:cNvSpPr>
          <p:nvPr>
            <p:ph type="ftr" sz="quarter" idx="12"/>
          </p:nvPr>
        </p:nvSpPr>
        <p:spPr>
          <a:xfrm>
            <a:off x="1600200" y="6513670"/>
            <a:ext cx="3907464" cy="274320"/>
          </a:xfrm>
        </p:spPr>
        <p:txBody>
          <a:bodyPr vert="horz" rtlCol="0"/>
          <a:lstStyle>
            <a:extLst/>
          </a:lstStyle>
          <a:p>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a:xfrm>
            <a:off x="8641080" y="6514568"/>
            <a:ext cx="464288" cy="274320"/>
          </a:xfrm>
        </p:spPr>
        <p:txBody>
          <a:bodyPr/>
          <a:lstStyle>
            <a:extLst/>
          </a:lstStyle>
          <a:p>
            <a:fld id="{738BF9C7-3533-4B94-AB23-8DE7268530A4}" type="slidenum">
              <a:rPr lang="es-MX" smtClean="0"/>
              <a:pPr/>
              <a:t>‹Nº›</a:t>
            </a:fld>
            <a:endParaRPr lang="es-MX"/>
          </a:p>
        </p:txBody>
      </p:sp>
      <p:sp>
        <p:nvSpPr>
          <p:cNvPr id="10" name="9 Rectángulo"/>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9 Rectángulo"/>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Rectángulo"/>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Título"/>
          <p:cNvSpPr>
            <a:spLocks noGrp="1"/>
          </p:cNvSpPr>
          <p:nvPr>
            <p:ph type="title"/>
          </p:nvPr>
        </p:nvSpPr>
        <p:spPr>
          <a:xfrm>
            <a:off x="457200" y="251948"/>
            <a:ext cx="8229600"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a:xfrm>
            <a:off x="8641080" y="6514568"/>
            <a:ext cx="464288" cy="274320"/>
          </a:xfrm>
        </p:spPr>
        <p:txBody>
          <a:bodyPr/>
          <a:lstStyle>
            <a:extLst/>
          </a:lstStyle>
          <a:p>
            <a:fld id="{738BF9C7-3533-4B94-AB23-8DE7268530A4}"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53218"/>
            <a:ext cx="8229600"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738BF9C7-3533-4B94-AB23-8DE7268530A4}" type="slidenum">
              <a:rPr lang="es-MX" smtClean="0"/>
              <a:pPr/>
              <a:t>‹Nº›</a:t>
            </a:fld>
            <a:endParaRPr lang="es-MX"/>
          </a:p>
        </p:txBody>
      </p:sp>
      <p:sp>
        <p:nvSpPr>
          <p:cNvPr id="7" name="6 Rectángulo"/>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B76029DE-EAA9-47F7-97BE-A4241434BB3D}" type="datetimeFigureOut">
              <a:rPr lang="es-MX" smtClean="0"/>
              <a:pPr/>
              <a:t>01/11/2009</a:t>
            </a:fld>
            <a:endParaRPr lang="es-MX"/>
          </a:p>
        </p:txBody>
      </p:sp>
      <p:sp>
        <p:nvSpPr>
          <p:cNvPr id="3" name="2 Marcador de pie de página"/>
          <p:cNvSpPr>
            <a:spLocks noGrp="1"/>
          </p:cNvSpPr>
          <p:nvPr>
            <p:ph type="ftr" sz="quarter" idx="11"/>
          </p:nvPr>
        </p:nvSpPr>
        <p:spPr/>
        <p:txBody>
          <a:bodyPr/>
          <a:lstStyle>
            <a:extLst/>
          </a:lstStyle>
          <a:p>
            <a:endParaRPr lang="es-MX"/>
          </a:p>
        </p:txBody>
      </p:sp>
      <p:sp>
        <p:nvSpPr>
          <p:cNvPr id="4" name="3 Marcador de número de diapositiva"/>
          <p:cNvSpPr>
            <a:spLocks noGrp="1"/>
          </p:cNvSpPr>
          <p:nvPr>
            <p:ph type="sldNum" sz="quarter" idx="12"/>
          </p:nvPr>
        </p:nvSpPr>
        <p:spPr/>
        <p:txBody>
          <a:bodyPr/>
          <a:lstStyle>
            <a:extLst/>
          </a:lstStyle>
          <a:p>
            <a:fld id="{738BF9C7-3533-4B94-AB23-8DE7268530A4}"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2"/>
      </p:bgRef>
    </p:bg>
    <p:spTree>
      <p:nvGrpSpPr>
        <p:cNvPr id="1" name=""/>
        <p:cNvGrpSpPr/>
        <p:nvPr/>
      </p:nvGrpSpPr>
      <p:grpSpPr>
        <a:xfrm>
          <a:off x="0" y="0"/>
          <a:ext cx="0" cy="0"/>
          <a:chOff x="0" y="0"/>
          <a:chExt cx="0" cy="0"/>
        </a:xfrm>
      </p:grpSpPr>
      <p:sp>
        <p:nvSpPr>
          <p:cNvPr id="8" name="7 Rectángulo"/>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963136" y="304800"/>
            <a:ext cx="3931920" cy="762000"/>
          </a:xfrm>
        </p:spPr>
        <p:txBody>
          <a:bodyPr anchor="b"/>
          <a:lstStyle>
            <a:lvl1pPr marL="0" algn="r">
              <a:buNone/>
              <a:defRPr sz="2000"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9" name="8 Marcador de fecha"/>
          <p:cNvSpPr>
            <a:spLocks noGrp="1"/>
          </p:cNvSpPr>
          <p:nvPr>
            <p:ph type="dt" sz="half" idx="10"/>
          </p:nvPr>
        </p:nvSpPr>
        <p:spPr>
          <a:xfrm>
            <a:off x="5562600" y="6513670"/>
            <a:ext cx="3002280" cy="274320"/>
          </a:xfrm>
        </p:spPr>
        <p:txBody>
          <a:bodyPr vert="horz" rtlCol="0"/>
          <a:lstStyle>
            <a:extLst/>
          </a:lstStyle>
          <a:p>
            <a:fld id="{B76029DE-EAA9-47F7-97BE-A4241434BB3D}" type="datetimeFigureOut">
              <a:rPr lang="es-MX" smtClean="0"/>
              <a:pPr/>
              <a:t>01/11/2009</a:t>
            </a:fld>
            <a:endParaRPr lang="es-MX"/>
          </a:p>
        </p:txBody>
      </p:sp>
      <p:sp>
        <p:nvSpPr>
          <p:cNvPr id="10" name="9 Marcador de número de diapositiva"/>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8BF9C7-3533-4B94-AB23-8DE7268530A4}" type="slidenum">
              <a:rPr lang="es-MX" smtClean="0"/>
              <a:pPr/>
              <a:t>‹Nº›</a:t>
            </a:fld>
            <a:endParaRPr lang="es-MX"/>
          </a:p>
        </p:txBody>
      </p:sp>
      <p:sp>
        <p:nvSpPr>
          <p:cNvPr id="11" name="10 Marcador de pie de página"/>
          <p:cNvSpPr>
            <a:spLocks noGrp="1"/>
          </p:cNvSpPr>
          <p:nvPr>
            <p:ph type="ftr" sz="quarter" idx="12"/>
          </p:nvPr>
        </p:nvSpPr>
        <p:spPr>
          <a:xfrm>
            <a:off x="1600200" y="6513670"/>
            <a:ext cx="3907464" cy="274320"/>
          </a:xfrm>
        </p:spPr>
        <p:txBody>
          <a:bodyPr vert="horz" rtlCol="0"/>
          <a:lstStyle>
            <a:extLst/>
          </a:lstStyle>
          <a:p>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040443" y="4724400"/>
            <a:ext cx="5486400" cy="664536"/>
          </a:xfrm>
        </p:spPr>
        <p:txBody>
          <a:bodyPr anchor="b"/>
          <a:lstStyle>
            <a:lvl1pPr marL="0" algn="r">
              <a:buNone/>
              <a:defRPr sz="2000" b="1"/>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13" name="12 Marcador de posición de imagen"/>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8" name="7 Marcador de fecha"/>
          <p:cNvSpPr>
            <a:spLocks noGrp="1"/>
          </p:cNvSpPr>
          <p:nvPr>
            <p:ph type="dt" sz="half" idx="10"/>
          </p:nvPr>
        </p:nvSpPr>
        <p:spPr>
          <a:xfrm>
            <a:off x="5562600" y="6509004"/>
            <a:ext cx="3002280" cy="274320"/>
          </a:xfrm>
        </p:spPr>
        <p:txBody>
          <a:bodyPr vert="horz" rtlCol="0"/>
          <a:lstStyle>
            <a:extLst/>
          </a:lstStyle>
          <a:p>
            <a:fld id="{B76029DE-EAA9-47F7-97BE-A4241434BB3D}" type="datetimeFigureOut">
              <a:rPr lang="es-MX" smtClean="0"/>
              <a:pPr/>
              <a:t>01/11/2009</a:t>
            </a:fld>
            <a:endParaRPr lang="es-MX"/>
          </a:p>
        </p:txBody>
      </p:sp>
      <p:sp>
        <p:nvSpPr>
          <p:cNvPr id="9" name="8 Marcador de número de diapositiva"/>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8BF9C7-3533-4B94-AB23-8DE7268530A4}" type="slidenum">
              <a:rPr lang="es-MX" smtClean="0"/>
              <a:pPr/>
              <a:t>‹Nº›</a:t>
            </a:fld>
            <a:endParaRPr lang="es-MX"/>
          </a:p>
        </p:txBody>
      </p:sp>
      <p:sp>
        <p:nvSpPr>
          <p:cNvPr id="10" name="9 Marcador de pie de página"/>
          <p:cNvSpPr>
            <a:spLocks noGrp="1"/>
          </p:cNvSpPr>
          <p:nvPr>
            <p:ph type="ftr" sz="quarter" idx="12"/>
          </p:nvPr>
        </p:nvSpPr>
        <p:spPr>
          <a:xfrm>
            <a:off x="1600200" y="6509004"/>
            <a:ext cx="3907464" cy="274320"/>
          </a:xfrm>
        </p:spPr>
        <p:txBody>
          <a:bodyPr vert="horz" rtlCol="0"/>
          <a:lstStyle>
            <a:extLst/>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Redondear rectángulo de esquina diagonal"/>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pie de página"/>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s-MX"/>
          </a:p>
        </p:txBody>
      </p:sp>
      <p:sp>
        <p:nvSpPr>
          <p:cNvPr id="14" name="13 Marcador de fecha"/>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B76029DE-EAA9-47F7-97BE-A4241434BB3D}" type="datetimeFigureOut">
              <a:rPr lang="es-MX" smtClean="0"/>
              <a:pPr/>
              <a:t>01/11/2009</a:t>
            </a:fld>
            <a:endParaRPr lang="es-MX"/>
          </a:p>
        </p:txBody>
      </p:sp>
      <p:sp>
        <p:nvSpPr>
          <p:cNvPr id="23" name="22 Marcador de número de diapositiva"/>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38BF9C7-3533-4B94-AB23-8DE7268530A4}" type="slidenum">
              <a:rPr lang="es-MX" smtClean="0"/>
              <a:pPr/>
              <a:t>‹Nº›</a:t>
            </a:fld>
            <a:endParaRPr lang="es-MX"/>
          </a:p>
        </p:txBody>
      </p:sp>
      <p:sp>
        <p:nvSpPr>
          <p:cNvPr id="22" name="21 Marcador de título"/>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Disfunciones de la burocracia</a:t>
            </a:r>
            <a:endParaRPr lang="es-MX" dirty="0"/>
          </a:p>
        </p:txBody>
      </p:sp>
      <p:sp>
        <p:nvSpPr>
          <p:cNvPr id="3" name="2 Marcador de contenido"/>
          <p:cNvSpPr>
            <a:spLocks noGrp="1"/>
          </p:cNvSpPr>
          <p:nvPr>
            <p:ph idx="1"/>
          </p:nvPr>
        </p:nvSpPr>
        <p:spPr/>
        <p:txBody>
          <a:bodyPr/>
          <a:lstStyle/>
          <a:p>
            <a:r>
              <a:rPr lang="es-MX" dirty="0" smtClean="0"/>
              <a:t>La palabra burócrata se convirtió en un insulto.</a:t>
            </a:r>
          </a:p>
          <a:p>
            <a:endParaRPr lang="es-MX" dirty="0"/>
          </a:p>
        </p:txBody>
      </p:sp>
      <p:pic>
        <p:nvPicPr>
          <p:cNvPr id="4" name="Picture 17" descr="DonaldTrump"/>
          <p:cNvPicPr>
            <a:picLocks noChangeAspect="1" noChangeArrowheads="1"/>
          </p:cNvPicPr>
          <p:nvPr/>
        </p:nvPicPr>
        <p:blipFill>
          <a:blip r:embed="rId2" cstate="print"/>
          <a:srcRect/>
          <a:stretch>
            <a:fillRect/>
          </a:stretch>
        </p:blipFill>
        <p:spPr bwMode="auto">
          <a:xfrm>
            <a:off x="2285984" y="3643314"/>
            <a:ext cx="4535487" cy="251142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Superconformidad con rutinas y procedimientos</a:t>
            </a:r>
            <a:endParaRPr lang="es-MX" dirty="0"/>
          </a:p>
        </p:txBody>
      </p:sp>
      <p:sp>
        <p:nvSpPr>
          <p:cNvPr id="3" name="2 Marcador de contenido"/>
          <p:cNvSpPr>
            <a:spLocks noGrp="1"/>
          </p:cNvSpPr>
          <p:nvPr>
            <p:ph idx="1"/>
          </p:nvPr>
        </p:nvSpPr>
        <p:spPr/>
        <p:txBody>
          <a:bodyPr>
            <a:normAutofit/>
          </a:bodyPr>
          <a:lstStyle/>
          <a:p>
            <a:r>
              <a:rPr lang="es-ES" dirty="0" smtClean="0"/>
              <a:t>La burocracia se basa en rutinas y procedimientos, como medio de garantizar que las personas hagan aquellos que se esperan de </a:t>
            </a:r>
            <a:r>
              <a:rPr lang="es-ES" dirty="0" err="1" smtClean="0"/>
              <a:t>ellas.El</a:t>
            </a:r>
            <a:r>
              <a:rPr lang="es-ES" dirty="0" smtClean="0"/>
              <a:t> funcionario se limita al desempeño mínimo; pierde su iniciativa, creatividad e innovación.</a:t>
            </a:r>
            <a:endParaRPr lang="es-MX" dirty="0" smtClean="0"/>
          </a:p>
          <a:p>
            <a:endParaRPr lang="es-MX"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Exteriorización de signos de autoridad</a:t>
            </a:r>
            <a:endParaRPr lang="es-MX" dirty="0"/>
          </a:p>
        </p:txBody>
      </p:sp>
      <p:sp>
        <p:nvSpPr>
          <p:cNvPr id="3" name="2 Marcador de contenido"/>
          <p:cNvSpPr>
            <a:spLocks noGrp="1"/>
          </p:cNvSpPr>
          <p:nvPr>
            <p:ph idx="1"/>
          </p:nvPr>
        </p:nvSpPr>
        <p:spPr/>
        <p:txBody>
          <a:bodyPr/>
          <a:lstStyle/>
          <a:p>
            <a:r>
              <a:rPr lang="es-ES" dirty="0" smtClean="0"/>
              <a:t>La utilización de señales de estatus, para demostrar la posición jerárquica de los funcionarios.</a:t>
            </a:r>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smtClean="0"/>
              <a:t>Dificultad en la atención de clientes y conflictos con el público</a:t>
            </a:r>
            <a:endParaRPr lang="es-MX" sz="3200" dirty="0"/>
          </a:p>
        </p:txBody>
      </p:sp>
      <p:sp>
        <p:nvSpPr>
          <p:cNvPr id="3" name="2 Marcador de contenido"/>
          <p:cNvSpPr>
            <a:spLocks noGrp="1"/>
          </p:cNvSpPr>
          <p:nvPr>
            <p:ph idx="1"/>
          </p:nvPr>
        </p:nvSpPr>
        <p:spPr/>
        <p:txBody>
          <a:bodyPr>
            <a:normAutofit/>
          </a:bodyPr>
          <a:lstStyle/>
          <a:p>
            <a:r>
              <a:rPr lang="es-ES" dirty="0" smtClean="0"/>
              <a:t>Todos los clientes son atendidos de manera estandarizada, de acuerdo con los reglamentos y rutinas, lo cual hace que se irriten ante la poca atención y descortesía dados a sus problemas particulares y personales. El público presiona al funcionario.</a:t>
            </a:r>
            <a:endParaRPr lang="es-MX" dirty="0" smtClean="0"/>
          </a:p>
          <a:p>
            <a:endParaRPr lang="es-MX"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Modelo Burocrático De Merton</a:t>
            </a:r>
            <a:endParaRPr lang="es-MX" dirty="0"/>
          </a:p>
        </p:txBody>
      </p:sp>
      <p:sp>
        <p:nvSpPr>
          <p:cNvPr id="3" name="2 Marcador de contenido"/>
          <p:cNvSpPr>
            <a:spLocks noGrp="1"/>
          </p:cNvSpPr>
          <p:nvPr>
            <p:ph idx="1"/>
          </p:nvPr>
        </p:nvSpPr>
        <p:spPr/>
        <p:txBody>
          <a:bodyPr/>
          <a:lstStyle/>
          <a:p>
            <a:r>
              <a:rPr lang="es-ES" dirty="0" smtClean="0"/>
              <a:t>Merton intenta representar la burocracia a través de un conjunto complejo de relaciones que se establecen entre un n° grande</a:t>
            </a:r>
            <a:br>
              <a:rPr lang="es-ES" dirty="0" smtClean="0"/>
            </a:br>
            <a:r>
              <a:rPr lang="es-ES" dirty="0" smtClean="0"/>
              <a:t>de variables.</a:t>
            </a:r>
            <a:br>
              <a:rPr lang="es-ES" dirty="0" smtClean="0"/>
            </a:br>
            <a:r>
              <a:rPr lang="es-ES" dirty="0" smtClean="0"/>
              <a:t>El modelo de Merton se basa en las consecuencias no previstas de organización de acuerdo con los principios de la máquina:</a:t>
            </a:r>
            <a:endParaRPr lang="es-MX" dirty="0" smtClean="0"/>
          </a:p>
          <a:p>
            <a:endParaRPr lang="es-MX"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0000" lnSpcReduction="20000"/>
          </a:bodyPr>
          <a:lstStyle/>
          <a:p>
            <a:pPr lvl="0"/>
            <a:r>
              <a:rPr lang="es-ES" dirty="0" smtClean="0"/>
              <a:t>comienza con la exigencia de control por parte de la organización; </a:t>
            </a:r>
            <a:endParaRPr lang="es-MX" dirty="0" smtClean="0"/>
          </a:p>
          <a:p>
            <a:pPr lvl="0"/>
            <a:r>
              <a:rPr lang="es-ES" dirty="0" smtClean="0"/>
              <a:t>esta exigencia de control enfatiza la previsión del comportamiento; </a:t>
            </a:r>
            <a:endParaRPr lang="es-MX" dirty="0" smtClean="0"/>
          </a:p>
          <a:p>
            <a:pPr lvl="0"/>
            <a:r>
              <a:rPr lang="es-ES" dirty="0" smtClean="0"/>
              <a:t>la confianza en las reglas y en su imposición conduce a las personas a justificar la acción individual y a </a:t>
            </a:r>
            <a:endParaRPr lang="es-MX" dirty="0" smtClean="0"/>
          </a:p>
          <a:p>
            <a:pPr lvl="0"/>
            <a:r>
              <a:rPr lang="es-ES" dirty="0" smtClean="0"/>
              <a:t>consecuencias imprevistas, como la rigidez en el comportamiento y una defensa mutua dentro de la organización; </a:t>
            </a:r>
            <a:endParaRPr lang="es-MX" dirty="0" smtClean="0"/>
          </a:p>
          <a:p>
            <a:pPr lvl="0"/>
            <a:r>
              <a:rPr lang="es-ES" dirty="0" smtClean="0"/>
              <a:t>la cual no atiende a las expectativas y deseos del cliente, ocasionando dificultades en la atención al público, lo que </a:t>
            </a:r>
            <a:endParaRPr lang="es-MX" dirty="0" smtClean="0"/>
          </a:p>
          <a:p>
            <a:pPr lvl="0"/>
            <a:r>
              <a:rPr lang="es-ES" dirty="0" smtClean="0"/>
              <a:t>lleva a un sentimiento de defensa de la acción individual.</a:t>
            </a:r>
            <a:endParaRPr lang="es-MX" dirty="0" smtClean="0"/>
          </a:p>
          <a:p>
            <a:endParaRPr lang="es-MX"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42910" y="1071546"/>
            <a:ext cx="8229600" cy="2209800"/>
          </a:xfrm>
        </p:spPr>
        <p:txBody>
          <a:bodyPr>
            <a:noAutofit/>
          </a:bodyPr>
          <a:lstStyle/>
          <a:p>
            <a:r>
              <a:rPr lang="es-MX" sz="6000" b="1" i="1" dirty="0" smtClean="0">
                <a:effectLst>
                  <a:outerShdw blurRad="38100" dist="38100" dir="2700000" algn="tl">
                    <a:srgbClr val="000000">
                      <a:alpha val="43137"/>
                    </a:srgbClr>
                  </a:outerShdw>
                </a:effectLst>
                <a:latin typeface="Arial Black" pitchFamily="34" charset="0"/>
              </a:rPr>
              <a:t>Fuentes estructurales de superconformidad</a:t>
            </a:r>
            <a:endParaRPr lang="es-MX" sz="6000" b="1" i="1" dirty="0">
              <a:effectLst>
                <a:outerShdw blurRad="38100" dist="38100" dir="2700000" algn="tl">
                  <a:srgbClr val="000000">
                    <a:alpha val="43137"/>
                  </a:srgbClr>
                </a:outerShdw>
              </a:effectLst>
              <a:latin typeface="Arial Black"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3214678" y="2714620"/>
            <a:ext cx="4929222" cy="1785950"/>
          </a:xfrm>
          <a:prstGeom prst="roundRect">
            <a:avLst/>
          </a:prstGeom>
          <a:gradFill flip="none" rotWithShape="1">
            <a:gsLst>
              <a:gs pos="0">
                <a:schemeClr val="bg2">
                  <a:lumMod val="25000"/>
                  <a:tint val="66000"/>
                  <a:satMod val="160000"/>
                </a:schemeClr>
              </a:gs>
              <a:gs pos="50000">
                <a:schemeClr val="bg2">
                  <a:lumMod val="25000"/>
                  <a:tint val="44500"/>
                  <a:satMod val="160000"/>
                </a:schemeClr>
              </a:gs>
              <a:gs pos="100000">
                <a:schemeClr val="bg2">
                  <a:lumMod val="25000"/>
                  <a:tint val="23500"/>
                  <a:satMod val="160000"/>
                </a:schemeClr>
              </a:gs>
            </a:gsLst>
            <a:path path="circle">
              <a:fillToRect l="50000" t="50000" r="50000" b="50000"/>
            </a:path>
            <a:tileRect/>
          </a:gra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smtClean="0">
                <a:solidFill>
                  <a:schemeClr val="tx1"/>
                </a:solidFill>
                <a:effectLst>
                  <a:outerShdw blurRad="38100" dist="38100" dir="2700000" algn="tl">
                    <a:srgbClr val="000000">
                      <a:alpha val="43137"/>
                    </a:srgbClr>
                  </a:outerShdw>
                </a:effectLst>
                <a:latin typeface="Arial" pitchFamily="34" charset="0"/>
                <a:cs typeface="Arial" pitchFamily="34" charset="0"/>
              </a:rPr>
              <a:t>Una burocracia eficaz exige seguridad en las reacciones y una estricta observancia de las reglas.</a:t>
            </a:r>
          </a:p>
          <a:p>
            <a:pPr algn="ctr"/>
            <a:endParaRPr lang="es-MX" sz="24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5" name="4 Flecha arriba"/>
          <p:cNvSpPr/>
          <p:nvPr/>
        </p:nvSpPr>
        <p:spPr>
          <a:xfrm>
            <a:off x="4429124" y="1928802"/>
            <a:ext cx="484632" cy="764094"/>
          </a:xfrm>
          <a:prstGeom prst="upArrow">
            <a:avLst/>
          </a:prstGeom>
          <a:solidFill>
            <a:schemeClr val="bg2">
              <a:lumMod val="2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9" name="8 Recortar y redondear rectángulo de esquina sencilla"/>
          <p:cNvSpPr/>
          <p:nvPr/>
        </p:nvSpPr>
        <p:spPr>
          <a:xfrm>
            <a:off x="3357554" y="1000108"/>
            <a:ext cx="2928958" cy="914400"/>
          </a:xfrm>
          <a:prstGeom prst="snipRoundRect">
            <a:avLst/>
          </a:prstGeom>
          <a:gradFill flip="none" rotWithShape="1">
            <a:gsLst>
              <a:gs pos="0">
                <a:schemeClr val="bg2">
                  <a:lumMod val="25000"/>
                  <a:tint val="66000"/>
                  <a:satMod val="160000"/>
                </a:schemeClr>
              </a:gs>
              <a:gs pos="50000">
                <a:schemeClr val="bg2">
                  <a:lumMod val="25000"/>
                  <a:tint val="44500"/>
                  <a:satMod val="160000"/>
                </a:schemeClr>
              </a:gs>
              <a:gs pos="100000">
                <a:schemeClr val="bg2">
                  <a:lumMod val="25000"/>
                  <a:tint val="23500"/>
                  <a:satMod val="160000"/>
                </a:schemeClr>
              </a:gs>
            </a:gsLst>
            <a:path path="circle">
              <a:fillToRect l="50000" t="50000" r="50000" b="50000"/>
            </a:path>
            <a:tileRect/>
          </a:gra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tx1"/>
                </a:solidFill>
                <a:effectLst>
                  <a:outerShdw blurRad="38100" dist="38100" dir="2700000" algn="tl">
                    <a:srgbClr val="000000">
                      <a:alpha val="43137"/>
                    </a:srgbClr>
                  </a:outerShdw>
                </a:effectLst>
                <a:latin typeface="Arial" pitchFamily="34" charset="0"/>
                <a:cs typeface="Arial" pitchFamily="34" charset="0"/>
              </a:rPr>
              <a:t>Esta observancia de las reglas lleva a hacerlas absolutas</a:t>
            </a:r>
          </a:p>
          <a:p>
            <a:pPr algn="ctr"/>
            <a:endParaRPr lang="es-MX"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10" name="9 Recortar y redondear rectángulo de esquina sencilla"/>
          <p:cNvSpPr/>
          <p:nvPr/>
        </p:nvSpPr>
        <p:spPr>
          <a:xfrm>
            <a:off x="285720" y="2714620"/>
            <a:ext cx="2143140" cy="1128714"/>
          </a:xfrm>
          <a:prstGeom prst="snipRoundRect">
            <a:avLst/>
          </a:prstGeom>
          <a:gradFill flip="none" rotWithShape="1">
            <a:gsLst>
              <a:gs pos="0">
                <a:schemeClr val="bg2">
                  <a:lumMod val="25000"/>
                  <a:tint val="66000"/>
                  <a:satMod val="160000"/>
                </a:schemeClr>
              </a:gs>
              <a:gs pos="50000">
                <a:schemeClr val="bg2">
                  <a:lumMod val="25000"/>
                  <a:tint val="44500"/>
                  <a:satMod val="160000"/>
                </a:schemeClr>
              </a:gs>
              <a:gs pos="100000">
                <a:schemeClr val="bg2">
                  <a:lumMod val="25000"/>
                  <a:tint val="23500"/>
                  <a:satMod val="160000"/>
                </a:schemeClr>
              </a:gs>
            </a:gsLst>
            <a:path path="circle">
              <a:fillToRect l="50000" t="50000" r="50000" b="50000"/>
            </a:path>
            <a:tileRect/>
          </a:gra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600" b="1" dirty="0">
                <a:solidFill>
                  <a:schemeClr val="tx1"/>
                </a:solidFill>
                <a:effectLst>
                  <a:outerShdw blurRad="38100" dist="38100" dir="2700000" algn="tl">
                    <a:srgbClr val="000000">
                      <a:alpha val="43137"/>
                    </a:srgbClr>
                  </a:outerShdw>
                </a:effectLst>
                <a:latin typeface="Arial" pitchFamily="34" charset="0"/>
                <a:cs typeface="Arial" pitchFamily="34" charset="0"/>
              </a:rPr>
              <a:t>Esto impide la adaptacion en circunstancias especiales.</a:t>
            </a:r>
          </a:p>
          <a:p>
            <a:pPr algn="ctr"/>
            <a:endParaRPr lang="es-MX" sz="16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11" name="10 Flecha doblada hacia arriba"/>
          <p:cNvSpPr/>
          <p:nvPr/>
        </p:nvSpPr>
        <p:spPr>
          <a:xfrm rot="10800000">
            <a:off x="857224" y="1285860"/>
            <a:ext cx="2493466" cy="1428760"/>
          </a:xfrm>
          <a:prstGeom prst="bentUpArrow">
            <a:avLst>
              <a:gd name="adj1" fmla="val 25000"/>
              <a:gd name="adj2" fmla="val 29572"/>
              <a:gd name="adj3" fmla="val 27032"/>
            </a:avLst>
          </a:prstGeom>
          <a:solidFill>
            <a:schemeClr val="bg2">
              <a:lumMod val="2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2" name="11 Flecha doblada hacia arriba"/>
          <p:cNvSpPr/>
          <p:nvPr/>
        </p:nvSpPr>
        <p:spPr>
          <a:xfrm rot="5400000">
            <a:off x="928662" y="4000504"/>
            <a:ext cx="1714512" cy="1428760"/>
          </a:xfrm>
          <a:prstGeom prst="bentUpArrow">
            <a:avLst>
              <a:gd name="adj1" fmla="val 25000"/>
              <a:gd name="adj2" fmla="val 29572"/>
              <a:gd name="adj3" fmla="val 27032"/>
            </a:avLst>
          </a:prstGeom>
          <a:solidFill>
            <a:schemeClr val="bg2">
              <a:lumMod val="2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3" name="12 Recortar y redondear rectángulo de esquina sencilla"/>
          <p:cNvSpPr/>
          <p:nvPr/>
        </p:nvSpPr>
        <p:spPr>
          <a:xfrm>
            <a:off x="2500298" y="4643446"/>
            <a:ext cx="2928958" cy="914400"/>
          </a:xfrm>
          <a:prstGeom prst="snipRoundRect">
            <a:avLst/>
          </a:prstGeom>
          <a:gradFill flip="none" rotWithShape="1">
            <a:gsLst>
              <a:gs pos="0">
                <a:schemeClr val="bg2">
                  <a:lumMod val="25000"/>
                  <a:tint val="66000"/>
                  <a:satMod val="160000"/>
                </a:schemeClr>
              </a:gs>
              <a:gs pos="50000">
                <a:schemeClr val="bg2">
                  <a:lumMod val="25000"/>
                  <a:tint val="44500"/>
                  <a:satMod val="160000"/>
                </a:schemeClr>
              </a:gs>
              <a:gs pos="100000">
                <a:schemeClr val="bg2">
                  <a:lumMod val="25000"/>
                  <a:tint val="23500"/>
                  <a:satMod val="160000"/>
                </a:schemeClr>
              </a:gs>
            </a:gsLst>
            <a:path path="circle">
              <a:fillToRect l="50000" t="50000" r="50000" b="50000"/>
            </a:path>
            <a:tileRect/>
          </a:gra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rPr>
              <a:t>Por lo cual conduce a ineficacia en ciertos casos.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txBox="1">
            <a:spLocks/>
          </p:cNvSpPr>
          <p:nvPr/>
        </p:nvSpPr>
        <p:spPr>
          <a:xfrm>
            <a:off x="152400" y="3171836"/>
            <a:ext cx="8229600" cy="261461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5 Llamada de flecha hacia abajo"/>
          <p:cNvSpPr/>
          <p:nvPr/>
        </p:nvSpPr>
        <p:spPr>
          <a:xfrm>
            <a:off x="500034" y="428604"/>
            <a:ext cx="8286808" cy="2714644"/>
          </a:xfrm>
          <a:prstGeom prst="downArrowCallout">
            <a:avLst>
              <a:gd name="adj1" fmla="val 11147"/>
              <a:gd name="adj2" fmla="val 12994"/>
              <a:gd name="adj3" fmla="val 12994"/>
              <a:gd name="adj4" fmla="val 75597"/>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path path="circle">
              <a:fillToRect l="50000" t="50000" r="50000" b="50000"/>
            </a:path>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b="1" dirty="0" smtClean="0">
                <a:effectLst>
                  <a:outerShdw blurRad="38100" dist="38100" dir="2700000" algn="tl">
                    <a:srgbClr val="000000">
                      <a:alpha val="43137"/>
                    </a:srgbClr>
                  </a:outerShdw>
                </a:effectLst>
                <a:latin typeface="Arial Black" pitchFamily="34" charset="0"/>
              </a:rPr>
              <a:t>La vida oficial del burocrata esta planeada para el como una carrera graduada, a travez de los dispositivos organizacionales de ascenso por antigüedad, pensiones, aumento de sueldo, etc.</a:t>
            </a:r>
          </a:p>
          <a:p>
            <a:pPr algn="ctr"/>
            <a:endParaRPr lang="es-MX" sz="2400" b="1" dirty="0">
              <a:effectLst>
                <a:outerShdw blurRad="38100" dist="38100" dir="2700000" algn="tl">
                  <a:srgbClr val="000000">
                    <a:alpha val="43137"/>
                  </a:srgbClr>
                </a:outerShdw>
              </a:effectLst>
              <a:latin typeface="Arial Black" pitchFamily="34" charset="0"/>
            </a:endParaRPr>
          </a:p>
        </p:txBody>
      </p:sp>
      <p:sp>
        <p:nvSpPr>
          <p:cNvPr id="7" name="6 Elipse"/>
          <p:cNvSpPr/>
          <p:nvPr/>
        </p:nvSpPr>
        <p:spPr>
          <a:xfrm>
            <a:off x="285720" y="3357562"/>
            <a:ext cx="8343952" cy="1914532"/>
          </a:xfrm>
          <a:prstGeom prst="ellipse">
            <a:avLst/>
          </a:prstGeom>
          <a:gradFill flip="none" rotWithShape="1">
            <a:gsLst>
              <a:gs pos="0">
                <a:schemeClr val="bg2">
                  <a:lumMod val="50000"/>
                  <a:shade val="30000"/>
                  <a:satMod val="115000"/>
                </a:schemeClr>
              </a:gs>
              <a:gs pos="50000">
                <a:schemeClr val="bg2">
                  <a:lumMod val="50000"/>
                  <a:shade val="67500"/>
                  <a:satMod val="115000"/>
                </a:schemeClr>
              </a:gs>
              <a:gs pos="100000">
                <a:schemeClr val="bg2">
                  <a:lumMod val="50000"/>
                  <a:shade val="100000"/>
                  <a:satMod val="115000"/>
                </a:schemeClr>
              </a:gs>
            </a:gsLst>
            <a:path path="circle">
              <a:fillToRect l="50000" t="50000" r="50000" b="50000"/>
            </a:path>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s-MX" sz="1600" b="1" dirty="0">
                <a:effectLst>
                  <a:outerShdw blurRad="38100" dist="38100" dir="2700000" algn="tl">
                    <a:srgbClr val="000000">
                      <a:alpha val="43137"/>
                    </a:srgbClr>
                  </a:outerShdw>
                </a:effectLst>
                <a:latin typeface="Arial Black" pitchFamily="34" charset="0"/>
              </a:rPr>
              <a:t>Esos mismos dispositivos que aumentan la probabilidad de la </a:t>
            </a:r>
            <a:r>
              <a:rPr lang="es-MX" sz="1600" b="1" dirty="0" smtClean="0">
                <a:effectLst>
                  <a:outerShdw blurRad="38100" dist="38100" dir="2700000" algn="tl">
                    <a:srgbClr val="000000">
                      <a:alpha val="43137"/>
                    </a:srgbClr>
                  </a:outerShdw>
                </a:effectLst>
                <a:latin typeface="Arial Black" pitchFamily="34" charset="0"/>
              </a:rPr>
              <a:t>conformidad, </a:t>
            </a:r>
            <a:r>
              <a:rPr lang="es-MX" sz="1600" b="1" dirty="0">
                <a:effectLst>
                  <a:outerShdw blurRad="38100" dist="38100" dir="2700000" algn="tl">
                    <a:srgbClr val="000000">
                      <a:alpha val="43137"/>
                    </a:srgbClr>
                  </a:outerShdw>
                </a:effectLst>
                <a:latin typeface="Arial Black" pitchFamily="34" charset="0"/>
              </a:rPr>
              <a:t>llevan tambien a un supérinteres por el apego estricto a los reglamentos que produce timidez, conservadurismo y tecnicismo</a:t>
            </a:r>
          </a:p>
          <a:p>
            <a:pPr algn="ctr"/>
            <a:endParaRPr lang="es-MX" sz="1600" b="1" dirty="0">
              <a:effectLst>
                <a:outerShdw blurRad="38100" dist="38100" dir="2700000" algn="tl">
                  <a:srgbClr val="000000">
                    <a:alpha val="43137"/>
                  </a:srgbClr>
                </a:outerShdw>
              </a:effectLst>
              <a:latin typeface="Arial Black"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4282" y="857232"/>
            <a:ext cx="6286544" cy="785818"/>
          </a:xfrm>
        </p:spPr>
        <p:txBody>
          <a:bodyPr>
            <a:normAutofit/>
          </a:bodyPr>
          <a:lstStyle/>
          <a:p>
            <a:pPr algn="l"/>
            <a:r>
              <a:rPr lang="es-MX" sz="2800" b="1" i="1" dirty="0" smtClean="0">
                <a:effectLst>
                  <a:outerShdw blurRad="38100" dist="38100" dir="2700000" algn="tl">
                    <a:srgbClr val="000000">
                      <a:alpha val="43137"/>
                    </a:srgbClr>
                  </a:outerShdw>
                </a:effectLst>
                <a:latin typeface="Garamond" pitchFamily="18" charset="0"/>
              </a:rPr>
              <a:t>Posicion burocratica de Lowell…..</a:t>
            </a:r>
            <a:endParaRPr lang="es-MX" sz="2800" b="1" i="1" dirty="0">
              <a:effectLst>
                <a:outerShdw blurRad="38100" dist="38100" dir="2700000" algn="tl">
                  <a:srgbClr val="000000">
                    <a:alpha val="43137"/>
                  </a:srgbClr>
                </a:outerShdw>
              </a:effectLst>
              <a:latin typeface="Garamond" pitchFamily="18" charset="0"/>
            </a:endParaRPr>
          </a:p>
        </p:txBody>
      </p:sp>
      <p:sp>
        <p:nvSpPr>
          <p:cNvPr id="4" name="3 CuadroTexto"/>
          <p:cNvSpPr txBox="1"/>
          <p:nvPr/>
        </p:nvSpPr>
        <p:spPr>
          <a:xfrm>
            <a:off x="285720" y="2071678"/>
            <a:ext cx="8072494" cy="3416320"/>
          </a:xfrm>
          <a:prstGeom prst="rect">
            <a:avLst/>
          </a:prstGeom>
          <a:noFill/>
        </p:spPr>
        <p:txBody>
          <a:bodyPr wrap="square" rtlCol="0">
            <a:spAutoFit/>
          </a:bodyPr>
          <a:lstStyle/>
          <a:p>
            <a:r>
              <a:rPr lang="es-MX" sz="2400" i="1" dirty="0" smtClean="0">
                <a:latin typeface="Verdana" pitchFamily="34" charset="0"/>
              </a:rPr>
              <a:t>Si alguna situacion no esta completamente reconocida por un funcionario de eleccion recien llegado, se le negara la informacion detallada, llevandole a errores de los que se le adjudica como responsable, o si trata de dominar plenamente, y esto hiere el sentimiento de integridad personal de los burocratas, pueden afluirle los documentos en tal numero, que no le alcanza el tiempo para firmarlos y mucho menos para leerlos.</a:t>
            </a:r>
            <a:endParaRPr lang="es-MX" sz="2400" i="1" dirty="0">
              <a:latin typeface="Verdan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p:txBody>
          <a:bodyPr/>
          <a:lstStyle/>
          <a:p>
            <a:r>
              <a:rPr lang="es-MX" smtClean="0"/>
              <a:t>Relaciones primarias contra relaciones secundarias</a:t>
            </a:r>
          </a:p>
        </p:txBody>
      </p:sp>
      <p:sp>
        <p:nvSpPr>
          <p:cNvPr id="3" name="2 Subtítulo"/>
          <p:cNvSpPr>
            <a:spLocks noGrp="1"/>
          </p:cNvSpPr>
          <p:nvPr>
            <p:ph type="subTitle" idx="1"/>
          </p:nvPr>
        </p:nvSpPr>
        <p:spPr/>
        <p:txBody>
          <a:bodyPr rtlCol="0">
            <a:normAutofit/>
          </a:bodyPr>
          <a:lstStyle/>
          <a:p>
            <a:pPr fontAlgn="auto">
              <a:spcAft>
                <a:spcPts val="0"/>
              </a:spcAft>
              <a:buFont typeface="Arial" pitchFamily="34" charset="0"/>
              <a:buNone/>
              <a:defRPr/>
            </a:pPr>
            <a:r>
              <a:rPr lang="es-MX" dirty="0" smtClean="0"/>
              <a:t>Primaria: trato personalizado</a:t>
            </a:r>
          </a:p>
          <a:p>
            <a:pPr fontAlgn="auto">
              <a:spcAft>
                <a:spcPts val="0"/>
              </a:spcAft>
              <a:buFont typeface="Arial" pitchFamily="34" charset="0"/>
              <a:buNone/>
              <a:defRPr/>
            </a:pPr>
            <a:r>
              <a:rPr lang="es-MX" dirty="0" smtClean="0"/>
              <a:t>Secundaria: impersonalizacion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lstStyle/>
          <a:p>
            <a:endParaRPr lang="es-MX"/>
          </a:p>
        </p:txBody>
      </p:sp>
      <p:sp>
        <p:nvSpPr>
          <p:cNvPr id="5" name="4 Marcador de contenido"/>
          <p:cNvSpPr>
            <a:spLocks noGrp="1"/>
          </p:cNvSpPr>
          <p:nvPr>
            <p:ph idx="1"/>
          </p:nvPr>
        </p:nvSpPr>
        <p:spPr/>
        <p:txBody>
          <a:bodyPr>
            <a:normAutofit/>
          </a:bodyPr>
          <a:lstStyle/>
          <a:p>
            <a:r>
              <a:rPr lang="es-MX" b="1" dirty="0"/>
              <a:t>Incapacidad Adiestrada: Sobre dicha incapacidad entendemos que </a:t>
            </a:r>
            <a:r>
              <a:rPr lang="es-MX" b="1" dirty="0" smtClean="0"/>
              <a:t>aquellas </a:t>
            </a:r>
            <a:r>
              <a:rPr lang="es-MX" dirty="0" smtClean="0"/>
              <a:t>destrezas </a:t>
            </a:r>
            <a:r>
              <a:rPr lang="es-MX" dirty="0"/>
              <a:t>o adiestramientos aplicados con éxito en el pasado pueden </a:t>
            </a:r>
            <a:r>
              <a:rPr lang="es-MX" dirty="0" smtClean="0"/>
              <a:t>resultar inadecuados </a:t>
            </a:r>
            <a:r>
              <a:rPr lang="es-MX" dirty="0"/>
              <a:t>en circunstancias nuevas. </a:t>
            </a:r>
          </a:p>
        </p:txBody>
      </p:sp>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s-MX"/>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Título"/>
          <p:cNvSpPr>
            <a:spLocks noGrp="1"/>
          </p:cNvSpPr>
          <p:nvPr>
            <p:ph type="title"/>
          </p:nvPr>
        </p:nvSpPr>
        <p:spPr/>
        <p:txBody>
          <a:bodyPr/>
          <a:lstStyle/>
          <a:p>
            <a:r>
              <a:rPr lang="es-MX" smtClean="0"/>
              <a:t>Despersonalizacion</a:t>
            </a:r>
          </a:p>
        </p:txBody>
      </p:sp>
      <p:sp>
        <p:nvSpPr>
          <p:cNvPr id="3" name="2 Marcador de contenido"/>
          <p:cNvSpPr>
            <a:spLocks noGrp="1"/>
          </p:cNvSpPr>
          <p:nvPr>
            <p:ph idx="1"/>
          </p:nvPr>
        </p:nvSpPr>
        <p:spPr/>
        <p:txBody>
          <a:bodyPr rtlCol="0">
            <a:normAutofit lnSpcReduction="10000"/>
          </a:bodyPr>
          <a:lstStyle/>
          <a:p>
            <a:pPr algn="just" fontAlgn="auto">
              <a:spcAft>
                <a:spcPts val="0"/>
              </a:spcAft>
              <a:buFont typeface="Arial" pitchFamily="34" charset="0"/>
              <a:buChar char="•"/>
              <a:defRPr/>
            </a:pPr>
            <a:r>
              <a:rPr lang="es-MX" dirty="0" smtClean="0"/>
              <a:t>El burocrata es adiestrado en forma impersonal a base de reglas generales abstractas, lo cual le trae problemas en su interaccion con el publico (no con sus compañeros)</a:t>
            </a:r>
          </a:p>
          <a:p>
            <a:pPr algn="just" fontAlgn="auto">
              <a:spcAft>
                <a:spcPts val="0"/>
              </a:spcAft>
              <a:buFont typeface="Arial" pitchFamily="34" charset="0"/>
              <a:buChar char="•"/>
              <a:defRPr/>
            </a:pPr>
            <a:r>
              <a:rPr lang="es-MX" dirty="0" smtClean="0"/>
              <a:t>Tener autoridad crea en el burocrata un grado de “soberbia y altivez” un trato frio hacia las personas y un aire de superioridad que tensa la relacion usuario - servidor publico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625" y="1143000"/>
            <a:ext cx="8229600" cy="4525963"/>
          </a:xfrm>
        </p:spPr>
        <p:txBody>
          <a:bodyPr rtlCol="0">
            <a:normAutofit fontScale="85000" lnSpcReduction="10000"/>
          </a:bodyPr>
          <a:lstStyle/>
          <a:p>
            <a:pPr algn="just" fontAlgn="auto">
              <a:spcAft>
                <a:spcPts val="0"/>
              </a:spcAft>
              <a:buFont typeface="Arial" pitchFamily="34" charset="0"/>
              <a:buChar char="•"/>
              <a:defRPr/>
            </a:pPr>
            <a:r>
              <a:rPr lang="es-MX" dirty="0" smtClean="0"/>
              <a:t>Como portador de autoridad en el ambito publico su palabra es ley ante el ciudadano y dificilmente se puede conseguir dentro de la estructura otra alternativa mas satisfactoria para el usuario. Los servidores publicos “no son subordinados sino superordinados”</a:t>
            </a:r>
          </a:p>
          <a:p>
            <a:pPr algn="just" fontAlgn="auto">
              <a:spcAft>
                <a:spcPts val="0"/>
              </a:spcAft>
              <a:buFont typeface="Arial" pitchFamily="34" charset="0"/>
              <a:buChar char="•"/>
              <a:defRPr/>
            </a:pPr>
            <a:r>
              <a:rPr lang="es-MX" dirty="0" smtClean="0"/>
              <a:t>Como estructura la burocracia esta orientada a permanecer del lado de la ley, las reglas y los procedimientos y si alguien del grupo pretende personalizar la interaccion sera desaprobado y juzgado de soborno, favoritismo, nepotismo etc.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2 Marcador de contenido"/>
          <p:cNvSpPr>
            <a:spLocks noGrp="1"/>
          </p:cNvSpPr>
          <p:nvPr>
            <p:ph idx="1"/>
          </p:nvPr>
        </p:nvSpPr>
        <p:spPr>
          <a:xfrm>
            <a:off x="457200" y="1071563"/>
            <a:ext cx="8229600" cy="4525962"/>
          </a:xfrm>
        </p:spPr>
        <p:txBody>
          <a:bodyPr/>
          <a:lstStyle/>
          <a:p>
            <a:pPr algn="just"/>
            <a:r>
              <a:rPr lang="es-MX" smtClean="0"/>
              <a:t>Este tipo de conductas impersonales por parte de los burocratas sirven para fortalecer el sistema y evitar su desintegracion o degradacion.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r>
              <a:rPr lang="es-MX" b="1" dirty="0" smtClean="0"/>
              <a:t>Psicosis Profesional:  la </a:t>
            </a:r>
            <a:r>
              <a:rPr lang="es-MX" dirty="0" smtClean="0"/>
              <a:t>Psicosis </a:t>
            </a:r>
            <a:r>
              <a:rPr lang="es-MX" dirty="0"/>
              <a:t>Profesional se originan a consecuencia de las rutinas cotidianas. </a:t>
            </a:r>
            <a:r>
              <a:rPr lang="es-MX" dirty="0" smtClean="0"/>
              <a:t>Bajo las </a:t>
            </a:r>
            <a:r>
              <a:rPr lang="es-MX" dirty="0"/>
              <a:t>premisas burocráticas de precisión, seguridad, y eficacia, el trabajador </a:t>
            </a:r>
            <a:r>
              <a:rPr lang="es-MX" dirty="0" smtClean="0"/>
              <a:t>se ve </a:t>
            </a:r>
            <a:r>
              <a:rPr lang="es-MX" dirty="0"/>
              <a:t>sometido a una presión constante y a un alto grado de conformidad con </a:t>
            </a:r>
            <a:r>
              <a:rPr lang="es-MX" dirty="0" smtClean="0"/>
              <a:t>la norma </a:t>
            </a:r>
            <a:r>
              <a:rPr lang="es-MX" dirty="0"/>
              <a:t>prescrita.</a:t>
            </a:r>
          </a:p>
        </p:txBody>
      </p:sp>
      <p:pic>
        <p:nvPicPr>
          <p:cNvPr id="28673" name="Picture 1" descr="kay_auditorias_electricas"/>
          <p:cNvPicPr>
            <a:picLocks noChangeAspect="1" noChangeArrowheads="1" noCrop="1"/>
          </p:cNvPicPr>
          <p:nvPr/>
        </p:nvPicPr>
        <p:blipFill>
          <a:blip r:embed="rId2" cstate="print"/>
          <a:srcRect/>
          <a:stretch>
            <a:fillRect/>
          </a:stretch>
        </p:blipFill>
        <p:spPr bwMode="auto">
          <a:xfrm>
            <a:off x="6286512" y="5214950"/>
            <a:ext cx="1587500" cy="142873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92500" lnSpcReduction="10000"/>
          </a:bodyPr>
          <a:lstStyle/>
          <a:p>
            <a:r>
              <a:rPr lang="es-MX" b="1" dirty="0"/>
              <a:t>Deformación Profesional: En una misma línea de las dos anteriores </a:t>
            </a:r>
            <a:r>
              <a:rPr lang="es-MX" b="1" dirty="0" smtClean="0"/>
              <a:t>esta </a:t>
            </a:r>
            <a:r>
              <a:rPr lang="es-MX" dirty="0" smtClean="0"/>
              <a:t>patología </a:t>
            </a:r>
            <a:r>
              <a:rPr lang="es-MX" dirty="0"/>
              <a:t>supone una consecuencia exacerbada del apego a la norma, es </a:t>
            </a:r>
            <a:r>
              <a:rPr lang="es-MX" dirty="0" smtClean="0"/>
              <a:t>el denominado </a:t>
            </a:r>
            <a:r>
              <a:rPr lang="es-MX" i="1" dirty="0"/>
              <a:t>“virtuosismos burocrático”. Dicho trabajador no olvidará jamás </a:t>
            </a:r>
            <a:r>
              <a:rPr lang="es-MX" i="1" dirty="0" smtClean="0"/>
              <a:t>una </a:t>
            </a:r>
            <a:r>
              <a:rPr lang="es-MX" dirty="0" smtClean="0"/>
              <a:t>sola </a:t>
            </a:r>
            <a:r>
              <a:rPr lang="es-MX" dirty="0"/>
              <a:t>regla y en consecuencia la acción profesional se invalidará ya que </a:t>
            </a:r>
            <a:r>
              <a:rPr lang="es-MX" dirty="0" smtClean="0"/>
              <a:t>la casuística </a:t>
            </a:r>
            <a:r>
              <a:rPr lang="es-MX" dirty="0"/>
              <a:t>generada por el devenir del trabajo imposibilitará la atención </a:t>
            </a:r>
            <a:r>
              <a:rPr lang="es-MX" dirty="0" smtClean="0"/>
              <a:t>a muchos </a:t>
            </a:r>
            <a:r>
              <a:rPr lang="es-MX" dirty="0"/>
              <a:t>clientes.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endParaRPr lang="es-MX"/>
          </a:p>
        </p:txBody>
      </p:sp>
      <p:sp>
        <p:nvSpPr>
          <p:cNvPr id="6" name="5 Marcador de contenido"/>
          <p:cNvSpPr>
            <a:spLocks noGrp="1"/>
          </p:cNvSpPr>
          <p:nvPr>
            <p:ph idx="1"/>
          </p:nvPr>
        </p:nvSpPr>
        <p:spPr/>
        <p:txBody>
          <a:bodyPr/>
          <a:lstStyle/>
          <a:p>
            <a:r>
              <a:rPr lang="es-MX" dirty="0" smtClean="0"/>
              <a:t>La burocracia exige que uno sea metódico, prudente y disciplinado</a:t>
            </a:r>
          </a:p>
          <a:p>
            <a:r>
              <a:rPr lang="es-MX" dirty="0" smtClean="0"/>
              <a:t>Para que la burocracia sea realizada de manera eficaz </a:t>
            </a:r>
          </a:p>
          <a:p>
            <a:r>
              <a:rPr lang="es-MX" dirty="0" smtClean="0"/>
              <a:t>Alto grado de confianza en la conducta del burócrata</a:t>
            </a:r>
          </a:p>
          <a:p>
            <a:r>
              <a:rPr lang="es-MX" dirty="0" smtClean="0"/>
              <a:t>Conformidad con las normas</a:t>
            </a:r>
            <a:endParaRPr lang="es-MX"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dirty="0" smtClean="0"/>
              <a:t>Interiorización de las normas y exagerado apego a los reglamentos</a:t>
            </a:r>
            <a:endParaRPr lang="es-MX" sz="3200" dirty="0"/>
          </a:p>
        </p:txBody>
      </p:sp>
      <p:sp>
        <p:nvSpPr>
          <p:cNvPr id="3" name="2 Marcador de contenido"/>
          <p:cNvSpPr>
            <a:spLocks noGrp="1"/>
          </p:cNvSpPr>
          <p:nvPr>
            <p:ph idx="1"/>
          </p:nvPr>
        </p:nvSpPr>
        <p:spPr/>
        <p:txBody>
          <a:bodyPr>
            <a:normAutofit/>
          </a:bodyPr>
          <a:lstStyle/>
          <a:p>
            <a:r>
              <a:rPr lang="es-ES" dirty="0" smtClean="0"/>
              <a:t>Las normas y reglamentos se transforman en objetivos. Se vuelven absolutos y prioritarios: El funcionario burócrata se vuelve un especialista, no por conocer sus tareas, sino por conocer perfectamente las normas y los reglamentos propios de su cargo o función</a:t>
            </a:r>
            <a:endParaRPr lang="es-MX" dirty="0" smtClean="0"/>
          </a:p>
          <a:p>
            <a:endParaRPr lang="es-MX" dirty="0"/>
          </a:p>
        </p:txBody>
      </p:sp>
      <p:pic>
        <p:nvPicPr>
          <p:cNvPr id="25601" name="Picture 1" descr="AUDITORIA_EEFF-02"/>
          <p:cNvPicPr>
            <a:picLocks noChangeAspect="1" noChangeArrowheads="1"/>
          </p:cNvPicPr>
          <p:nvPr/>
        </p:nvPicPr>
        <p:blipFill>
          <a:blip r:embed="rId2" cstate="print">
            <a:clrChange>
              <a:clrFrom>
                <a:srgbClr val="FBFBF9"/>
              </a:clrFrom>
              <a:clrTo>
                <a:srgbClr val="FBFBF9">
                  <a:alpha val="0"/>
                </a:srgbClr>
              </a:clrTo>
            </a:clrChange>
          </a:blip>
          <a:srcRect/>
          <a:stretch>
            <a:fillRect/>
          </a:stretch>
        </p:blipFill>
        <p:spPr bwMode="auto">
          <a:xfrm>
            <a:off x="3786182" y="4929198"/>
            <a:ext cx="4683125" cy="170021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92500" lnSpcReduction="20000"/>
          </a:bodyPr>
          <a:lstStyle/>
          <a:p>
            <a:r>
              <a:rPr lang="es-ES" dirty="0" smtClean="0"/>
              <a:t>Formalismo y papeleo excesivos</a:t>
            </a:r>
            <a:br>
              <a:rPr lang="es-ES" dirty="0" smtClean="0"/>
            </a:br>
            <a:r>
              <a:rPr lang="es-ES" dirty="0" smtClean="0"/>
              <a:t>El papeleo constituye una de las más sobresalientes disfunciones de la burocracia.</a:t>
            </a:r>
            <a:br>
              <a:rPr lang="es-ES" dirty="0" smtClean="0"/>
            </a:br>
            <a:endParaRPr lang="es-ES" dirty="0" smtClean="0"/>
          </a:p>
          <a:p>
            <a:r>
              <a:rPr lang="es-ES" dirty="0" smtClean="0"/>
              <a:t>Resistencia al cambio</a:t>
            </a:r>
            <a:br>
              <a:rPr lang="es-ES" dirty="0" smtClean="0"/>
            </a:br>
            <a:r>
              <a:rPr lang="es-ES" dirty="0" smtClean="0"/>
              <a:t>Todo dentro de este tipo de organización es </a:t>
            </a:r>
            <a:r>
              <a:rPr lang="es-ES" dirty="0" err="1" smtClean="0"/>
              <a:t>rutinizado</a:t>
            </a:r>
            <a:r>
              <a:rPr lang="es-ES" dirty="0" smtClean="0"/>
              <a:t>, estandarizado y previsto con anticipación, el funcionario se acostumbra, a la estabilidad y repetición de aquello que hace, lo que brinda total seguridad acerca de su futuro en la burocracia</a:t>
            </a:r>
            <a:endParaRPr lang="es-MX" dirty="0" smtClean="0"/>
          </a:p>
          <a:p>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Despersonalización de las relaciones</a:t>
            </a:r>
            <a:endParaRPr lang="es-MX" dirty="0"/>
          </a:p>
        </p:txBody>
      </p:sp>
      <p:sp>
        <p:nvSpPr>
          <p:cNvPr id="3" name="2 Marcador de contenido"/>
          <p:cNvSpPr>
            <a:spLocks noGrp="1"/>
          </p:cNvSpPr>
          <p:nvPr>
            <p:ph idx="1"/>
          </p:nvPr>
        </p:nvSpPr>
        <p:spPr/>
        <p:txBody>
          <a:bodyPr/>
          <a:lstStyle/>
          <a:p>
            <a:r>
              <a:rPr lang="es-ES" dirty="0" smtClean="0"/>
              <a:t>Impersonalidad en las relaciones entre los funcionarios. Enfatiza los cargos y no las personas que lo ocupan. El burócrata no considera los demás funcionarios como personas, sino como ocupante de cargos, surgiendo la despersonalización de las relaciones entre los funcionarios de la burocracia.</a:t>
            </a:r>
            <a:endParaRPr lang="es-MX" dirty="0" smtClean="0"/>
          </a:p>
          <a:p>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Jerarquización como base del proceso de decisión</a:t>
            </a:r>
            <a:endParaRPr lang="es-MX" dirty="0"/>
          </a:p>
        </p:txBody>
      </p:sp>
      <p:sp>
        <p:nvSpPr>
          <p:cNvPr id="3" name="2 Marcador de contenido"/>
          <p:cNvSpPr>
            <a:spLocks noGrp="1"/>
          </p:cNvSpPr>
          <p:nvPr>
            <p:ph idx="1"/>
          </p:nvPr>
        </p:nvSpPr>
        <p:spPr/>
        <p:txBody>
          <a:bodyPr>
            <a:normAutofit/>
          </a:bodyPr>
          <a:lstStyle/>
          <a:p>
            <a:r>
              <a:rPr lang="es-ES" dirty="0" smtClean="0"/>
              <a:t>La burocracia se sustenta en una rígida jerarquización de la autoridad. Quien decide es siempre aquél que ocupa el puesto jerárquico más alto, aunque nada sepa acerca del problema que va a resolverse. </a:t>
            </a:r>
            <a:endParaRPr lang="es-MX" dirty="0" smtClean="0"/>
          </a:p>
          <a:p>
            <a:endParaRPr lang="es-MX"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ción">
  <a:themeElements>
    <a:clrScheme name="Fundición">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undición">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undición">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120</TotalTime>
  <Words>942</Words>
  <Application>Microsoft Office PowerPoint</Application>
  <PresentationFormat>Presentación en pantalla (4:3)</PresentationFormat>
  <Paragraphs>49</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Fundición</vt:lpstr>
      <vt:lpstr>Disfunciones de la burocracia</vt:lpstr>
      <vt:lpstr>Diapositiva 2</vt:lpstr>
      <vt:lpstr>Diapositiva 3</vt:lpstr>
      <vt:lpstr>Diapositiva 4</vt:lpstr>
      <vt:lpstr>Diapositiva 5</vt:lpstr>
      <vt:lpstr>Interiorización de las normas y exagerado apego a los reglamentos</vt:lpstr>
      <vt:lpstr>Diapositiva 7</vt:lpstr>
      <vt:lpstr>Despersonalización de las relaciones</vt:lpstr>
      <vt:lpstr>Jerarquización como base del proceso de decisión</vt:lpstr>
      <vt:lpstr>Superconformidad con rutinas y procedimientos</vt:lpstr>
      <vt:lpstr>Exteriorización de signos de autoridad</vt:lpstr>
      <vt:lpstr>Dificultad en la atención de clientes y conflictos con el público</vt:lpstr>
      <vt:lpstr>Modelo Burocrático De Merton</vt:lpstr>
      <vt:lpstr>Diapositiva 14</vt:lpstr>
      <vt:lpstr>Fuentes estructurales de superconformidad</vt:lpstr>
      <vt:lpstr>Diapositiva 16</vt:lpstr>
      <vt:lpstr>Diapositiva 17</vt:lpstr>
      <vt:lpstr>Posicion burocratica de Lowell…..</vt:lpstr>
      <vt:lpstr>Relaciones primarias contra relaciones secundarias</vt:lpstr>
      <vt:lpstr>Despersonalizacion</vt:lpstr>
      <vt:lpstr>Diapositiva 21</vt:lpstr>
      <vt:lpstr>Diapositiva 22</vt:lpstr>
    </vt:vector>
  </TitlesOfParts>
  <Company>WindowsWolf.com.ar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Wolf</dc:creator>
  <cp:lastModifiedBy>FelipeMontaño</cp:lastModifiedBy>
  <cp:revision>16</cp:revision>
  <dcterms:created xsi:type="dcterms:W3CDTF">2009-09-23T16:00:16Z</dcterms:created>
  <dcterms:modified xsi:type="dcterms:W3CDTF">2009-11-01T21:06:52Z</dcterms:modified>
</cp:coreProperties>
</file>