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2" r:id="rId3"/>
    <p:sldId id="273" r:id="rId4"/>
    <p:sldId id="275" r:id="rId5"/>
    <p:sldId id="289" r:id="rId6"/>
    <p:sldId id="277" r:id="rId7"/>
    <p:sldId id="278" r:id="rId8"/>
    <p:sldId id="279" r:id="rId9"/>
    <p:sldId id="290" r:id="rId10"/>
    <p:sldId id="284" r:id="rId11"/>
    <p:sldId id="287" r:id="rId12"/>
    <p:sldId id="285" r:id="rId13"/>
    <p:sldId id="264" r:id="rId14"/>
    <p:sldId id="265" r:id="rId15"/>
    <p:sldId id="266" r:id="rId16"/>
    <p:sldId id="267" r:id="rId17"/>
    <p:sldId id="270" r:id="rId18"/>
    <p:sldId id="271" r:id="rId19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CF2F62E-1F0C-491E-AFFF-CBE587B228D9}" type="datetimeFigureOut">
              <a:rPr lang="es-ES_tradnl" smtClean="0"/>
              <a:pPr/>
              <a:t>18/09/2009</a:t>
            </a:fld>
            <a:endParaRPr lang="es-ES_tradnl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425A369-A5D9-48B6-AE1D-440E535C4D50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F62E-1F0C-491E-AFFF-CBE587B228D9}" type="datetimeFigureOut">
              <a:rPr lang="es-ES_tradnl" smtClean="0"/>
              <a:pPr/>
              <a:t>18/09/2009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A369-A5D9-48B6-AE1D-440E535C4D50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F62E-1F0C-491E-AFFF-CBE587B228D9}" type="datetimeFigureOut">
              <a:rPr lang="es-ES_tradnl" smtClean="0"/>
              <a:pPr/>
              <a:t>18/09/2009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A369-A5D9-48B6-AE1D-440E535C4D50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F2F62E-1F0C-491E-AFFF-CBE587B228D9}" type="datetimeFigureOut">
              <a:rPr lang="es-ES_tradnl" smtClean="0"/>
              <a:pPr/>
              <a:t>18/09/2009</a:t>
            </a:fld>
            <a:endParaRPr lang="es-ES_tradn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425A369-A5D9-48B6-AE1D-440E535C4D50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_trad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CF2F62E-1F0C-491E-AFFF-CBE587B228D9}" type="datetimeFigureOut">
              <a:rPr lang="es-ES_tradnl" smtClean="0"/>
              <a:pPr/>
              <a:t>18/09/2009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425A369-A5D9-48B6-AE1D-440E535C4D50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F62E-1F0C-491E-AFFF-CBE587B228D9}" type="datetimeFigureOut">
              <a:rPr lang="es-ES_tradnl" smtClean="0"/>
              <a:pPr/>
              <a:t>18/09/2009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A369-A5D9-48B6-AE1D-440E535C4D50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F62E-1F0C-491E-AFFF-CBE587B228D9}" type="datetimeFigureOut">
              <a:rPr lang="es-ES_tradnl" smtClean="0"/>
              <a:pPr/>
              <a:t>18/09/2009</a:t>
            </a:fld>
            <a:endParaRPr lang="es-ES_tradn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A369-A5D9-48B6-AE1D-440E535C4D50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F2F62E-1F0C-491E-AFFF-CBE587B228D9}" type="datetimeFigureOut">
              <a:rPr lang="es-ES_tradnl" smtClean="0"/>
              <a:pPr/>
              <a:t>18/09/2009</a:t>
            </a:fld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25A369-A5D9-48B6-AE1D-440E535C4D50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_trad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F62E-1F0C-491E-AFFF-CBE587B228D9}" type="datetimeFigureOut">
              <a:rPr lang="es-ES_tradnl" smtClean="0"/>
              <a:pPr/>
              <a:t>18/09/2009</a:t>
            </a:fld>
            <a:endParaRPr lang="es-ES_tradn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A369-A5D9-48B6-AE1D-440E535C4D50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F2F62E-1F0C-491E-AFFF-CBE587B228D9}" type="datetimeFigureOut">
              <a:rPr lang="es-ES_tradnl" smtClean="0"/>
              <a:pPr/>
              <a:t>18/09/2009</a:t>
            </a:fld>
            <a:endParaRPr lang="es-ES_tradnl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425A369-A5D9-48B6-AE1D-440E535C4D50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_trad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F2F62E-1F0C-491E-AFFF-CBE587B228D9}" type="datetimeFigureOut">
              <a:rPr lang="es-ES_tradnl" smtClean="0"/>
              <a:pPr/>
              <a:t>18/09/2009</a:t>
            </a:fld>
            <a:endParaRPr lang="es-ES_tradnl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25A369-A5D9-48B6-AE1D-440E535C4D50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_trad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CF2F62E-1F0C-491E-AFFF-CBE587B228D9}" type="datetimeFigureOut">
              <a:rPr lang="es-ES_tradnl" smtClean="0"/>
              <a:pPr/>
              <a:t>18/09/2009</a:t>
            </a:fld>
            <a:endParaRPr lang="es-ES_tradn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425A369-A5D9-48B6-AE1D-440E535C4D50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357422" y="2500306"/>
            <a:ext cx="6172200" cy="1428760"/>
          </a:xfrm>
        </p:spPr>
        <p:txBody>
          <a:bodyPr>
            <a:noAutofit/>
          </a:bodyPr>
          <a:lstStyle/>
          <a:p>
            <a:pPr algn="ctr"/>
            <a:r>
              <a:rPr lang="es-ES_tradnl" sz="3600" dirty="0" smtClean="0">
                <a:cs typeface="Arial" pitchFamily="34" charset="0"/>
              </a:rPr>
              <a:t>Fundamentos de la administración científica</a:t>
            </a:r>
            <a:r>
              <a:rPr lang="es-ES_tradnl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3600" dirty="0" smtClean="0">
                <a:latin typeface="Arial" pitchFamily="34" charset="0"/>
                <a:cs typeface="Arial" pitchFamily="34" charset="0"/>
              </a:rPr>
            </a:br>
            <a:r>
              <a:rPr lang="es-ES_tradnl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3600" dirty="0" smtClean="0">
                <a:latin typeface="Arial" pitchFamily="34" charset="0"/>
                <a:cs typeface="Arial" pitchFamily="34" charset="0"/>
              </a:rPr>
            </a:br>
            <a:endParaRPr lang="es-ES_tradnl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929322" y="3214686"/>
            <a:ext cx="2745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Frederick 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Winslow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Taylor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Segunda causa de bajo rendimiento de los  trabajadores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728" y="1600200"/>
            <a:ext cx="6715172" cy="4873752"/>
          </a:xfrm>
        </p:spPr>
        <p:txBody>
          <a:bodyPr/>
          <a:lstStyle/>
          <a:p>
            <a:r>
              <a:rPr lang="es-MX" b="1" dirty="0" smtClean="0"/>
              <a:t>Primero: </a:t>
            </a:r>
            <a:r>
              <a:rPr lang="es-MX" dirty="0" smtClean="0"/>
              <a:t>el instinto y la tendencia natural en el hombre </a:t>
            </a:r>
            <a:r>
              <a:rPr lang="es-MX" i="1" dirty="0" smtClean="0"/>
              <a:t>de tomarse las cosas con calma  </a:t>
            </a:r>
            <a:r>
              <a:rPr lang="es-MX" dirty="0" smtClean="0"/>
              <a:t>llamado </a:t>
            </a:r>
            <a:r>
              <a:rPr lang="es-MX" b="1" dirty="0" smtClean="0"/>
              <a:t>“poco rendimiento natural”</a:t>
            </a:r>
          </a:p>
          <a:p>
            <a:pPr>
              <a:buNone/>
            </a:pPr>
            <a:endParaRPr lang="es-MX" dirty="0" smtClean="0"/>
          </a:p>
          <a:p>
            <a:pPr marL="273050" indent="-6350">
              <a:buNone/>
            </a:pPr>
            <a:r>
              <a:rPr lang="es-MX" dirty="0" smtClean="0"/>
              <a:t>Bajo </a:t>
            </a:r>
            <a:r>
              <a:rPr lang="es-MX" dirty="0" smtClean="0"/>
              <a:t>este plan los mejores hombres van, paulatina pero seguramente, reduciendo su paso hasta igualarlo al de los productores menos eficientes.</a:t>
            </a:r>
          </a:p>
          <a:p>
            <a:endParaRPr lang="es-MX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71802" y="571480"/>
            <a:ext cx="4500594" cy="2357454"/>
          </a:xfrm>
        </p:spPr>
        <p:txBody>
          <a:bodyPr>
            <a:normAutofit/>
          </a:bodyPr>
          <a:lstStyle/>
          <a:p>
            <a:r>
              <a:rPr lang="es-MX" dirty="0" smtClean="0"/>
              <a:t>¿Por qué tengo que trabajar arduamente cuando este perezoso obtiene la misma paga que yo y no hace mas que la mitad del trabajo?</a:t>
            </a:r>
            <a:endParaRPr lang="es-MX" dirty="0"/>
          </a:p>
        </p:txBody>
      </p:sp>
      <p:pic>
        <p:nvPicPr>
          <p:cNvPr id="19458" name="Picture 2" descr="http://www.zonalibre.org/blog/segurat/archives/enfadado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2413560" cy="3929090"/>
          </a:xfrm>
          <a:prstGeom prst="rect">
            <a:avLst/>
          </a:prstGeom>
          <a:noFill/>
        </p:spPr>
      </p:pic>
      <p:pic>
        <p:nvPicPr>
          <p:cNvPr id="19460" name="Picture 4" descr="http://www.coscatl.com/images/trabajadores-floj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786034"/>
            <a:ext cx="2351391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28670"/>
            <a:ext cx="7686700" cy="4143404"/>
          </a:xfrm>
        </p:spPr>
        <p:txBody>
          <a:bodyPr/>
          <a:lstStyle/>
          <a:p>
            <a:pPr algn="r"/>
            <a:r>
              <a:rPr lang="es-MX" b="1" dirty="0" smtClean="0"/>
              <a:t>Segundo</a:t>
            </a:r>
            <a:r>
              <a:rPr lang="es-MX" dirty="0" smtClean="0"/>
              <a:t>: un segundo pensamiento y un razonamiento mas intrincado, originado por sus relaciones con los demás trabajadores llamado </a:t>
            </a:r>
            <a:r>
              <a:rPr lang="es-MX" b="1" dirty="0" smtClean="0"/>
              <a:t>“bajo rendimiento sistemático</a:t>
            </a:r>
            <a:r>
              <a:rPr lang="es-MX" b="1" dirty="0" smtClean="0"/>
              <a:t>”</a:t>
            </a:r>
          </a:p>
          <a:p>
            <a:pPr algn="r"/>
            <a:endParaRPr lang="es-MX" b="1" dirty="0" smtClean="0"/>
          </a:p>
          <a:p>
            <a:pPr marL="273050" indent="-6350" algn="r">
              <a:buNone/>
            </a:pPr>
            <a:r>
              <a:rPr lang="es-ES" dirty="0" smtClean="0"/>
              <a:t>La mayor parte del bajo rendimiento sistemático lo llevan a cabo los trabajadores  con el fin de </a:t>
            </a:r>
            <a:r>
              <a:rPr lang="es-ES" sz="2800" i="1" dirty="0" smtClean="0"/>
              <a:t>mantener a los jefes en la ignorancia </a:t>
            </a:r>
            <a:r>
              <a:rPr lang="es-ES" dirty="0" smtClean="0"/>
              <a:t>de que tan aprisa podría hacerse su trabajo </a:t>
            </a:r>
            <a:endParaRPr lang="es-MX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042"/>
            <a:ext cx="7467600" cy="714372"/>
          </a:xfrm>
        </p:spPr>
        <p:txBody>
          <a:bodyPr/>
          <a:lstStyle/>
          <a:p>
            <a:r>
              <a:rPr lang="es-ES" dirty="0" smtClean="0"/>
              <a:t>Tercero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4862" y="1341330"/>
            <a:ext cx="7467600" cy="4873752"/>
          </a:xfrm>
        </p:spPr>
        <p:txBody>
          <a:bodyPr/>
          <a:lstStyle/>
          <a:p>
            <a:r>
              <a:rPr lang="es-ES" dirty="0" smtClean="0"/>
              <a:t>Administración empírica por administración científica.</a:t>
            </a:r>
          </a:p>
          <a:p>
            <a:r>
              <a:rPr lang="es-ES" dirty="0" smtClean="0"/>
              <a:t>En cada oficio hay una gran variedad de formas e instrumentos que utilizar para realizar cada acción en cada clase de trabajo. </a:t>
            </a:r>
          </a:p>
          <a:p>
            <a:r>
              <a:rPr lang="es-ES" dirty="0" smtClean="0"/>
              <a:t>Si embargo siempre hay un método e instrumentos que sean mas rápidos y mejores que cualquiera que los demás.</a:t>
            </a:r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Y este mejor sistema e instrumentos a utilizar solo se podrá obtener por medio de un estudio y un análisis científico de todos los métodos o procedimientos en uso junto con un estudio de tiempo y movimiento que sea preciso y minucioso. </a:t>
            </a:r>
          </a:p>
          <a:p>
            <a:endParaRPr lang="es-ES" dirty="0" smtClean="0"/>
          </a:p>
          <a:p>
            <a:r>
              <a:rPr lang="es-ES" dirty="0" smtClean="0"/>
              <a:t>Así </a:t>
            </a:r>
            <a:r>
              <a:rPr lang="es-ES" dirty="0" smtClean="0"/>
              <a:t>se ira sustituyendo los procedimientos empíricos por sistemas científicos.</a:t>
            </a:r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28625" y="1500188"/>
            <a:ext cx="4500563" cy="1428750"/>
          </a:xfrm>
          <a:prstGeom prst="round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s-ES" sz="2400" dirty="0">
                <a:solidFill>
                  <a:schemeClr val="tx1"/>
                </a:solidFill>
              </a:rPr>
              <a:t>La responsabilidad que se le da a cada obrero debe ser equitativa, para estimular su sentido de compromiso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5143505" y="3214686"/>
            <a:ext cx="3714746" cy="1571627"/>
          </a:xfrm>
          <a:prstGeom prst="roundRect">
            <a:avLst/>
          </a:prstGeom>
        </p:spPr>
        <p:txBody>
          <a:bodyPr vert="horz">
            <a:normAutofit lnSpcReduction="10000"/>
          </a:bodyPr>
          <a:lstStyle/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s-ES" sz="2200" dirty="0">
                <a:solidFill>
                  <a:schemeClr val="tx1"/>
                </a:solidFill>
              </a:rPr>
              <a:t>La Dirección es responsable de guiar y ayudar al obrero, para conseguir los resultados deseados.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428625" y="5143500"/>
            <a:ext cx="4429125" cy="1285875"/>
          </a:xfrm>
          <a:prstGeom prst="roundRect">
            <a:avLst/>
          </a:prstGeom>
        </p:spPr>
        <p:txBody>
          <a:bodyPr vert="horz">
            <a:normAutofit/>
          </a:bodyPr>
          <a:lstStyle/>
          <a:p>
            <a:pPr marL="274320" indent="-27432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s-ES" sz="2200" dirty="0">
                <a:solidFill>
                  <a:schemeClr val="tx1"/>
                </a:solidFill>
              </a:rPr>
              <a:t>La eficiencia administrativa se logra con la especialización del trabajo.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500188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214938"/>
            <a:ext cx="28067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Flecha derecha"/>
          <p:cNvSpPr/>
          <p:nvPr/>
        </p:nvSpPr>
        <p:spPr>
          <a:xfrm>
            <a:off x="4929188" y="2000250"/>
            <a:ext cx="428625" cy="500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" name="16 Flecha abajo"/>
          <p:cNvSpPr/>
          <p:nvPr/>
        </p:nvSpPr>
        <p:spPr>
          <a:xfrm>
            <a:off x="6929438" y="4786313"/>
            <a:ext cx="428625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058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5" y="3000375"/>
            <a:ext cx="10715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Flecha arriba"/>
          <p:cNvSpPr/>
          <p:nvPr/>
        </p:nvSpPr>
        <p:spPr>
          <a:xfrm>
            <a:off x="2286000" y="4786313"/>
            <a:ext cx="571500" cy="3571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85750" y="1714500"/>
            <a:ext cx="5072063" cy="1643063"/>
          </a:xfrm>
          <a:prstGeom prst="round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s-ES" sz="2200" dirty="0">
                <a:solidFill>
                  <a:schemeClr val="tx1"/>
                </a:solidFill>
              </a:rPr>
              <a:t>La capacitación y la enseñanza, estimulan al obrero de forma amistosa su sentido de compromiso sin sentirse empujado u obligado a realizar tu trabajo.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85750" y="4786313"/>
            <a:ext cx="6357938" cy="1428750"/>
          </a:xfrm>
          <a:prstGeom prst="roundRect">
            <a:avLst/>
          </a:prstGeom>
        </p:spPr>
        <p:txBody>
          <a:bodyPr vert="horz">
            <a:normAutofit lnSpcReduction="10000"/>
          </a:bodyPr>
          <a:lstStyle/>
          <a:p>
            <a:pPr marL="274320" indent="-27432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s-CR" sz="2200" dirty="0">
                <a:solidFill>
                  <a:schemeClr val="tx1"/>
                </a:solidFill>
              </a:rPr>
              <a:t>Esta colaboración, estrecha, intima y personal, entre la dirección y los obreros constituye la esencia de la administración científica moderna o administración de labores. </a:t>
            </a: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14311"/>
            <a:ext cx="30416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-32" y="142852"/>
            <a:ext cx="3929090" cy="4965715"/>
          </a:xfrm>
          <a:prstGeom prst="roundRect">
            <a:avLst>
              <a:gd name="adj" fmla="val 38163"/>
            </a:avLst>
          </a:prstGeom>
        </p:spPr>
        <p:txBody>
          <a:bodyPr vert="horz">
            <a:normAutofit/>
          </a:bodyPr>
          <a:lstStyle/>
          <a:p>
            <a:pPr marL="274320" indent="-274320" algn="ctr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s-ES" sz="2200" dirty="0">
                <a:solidFill>
                  <a:schemeClr val="tx1"/>
                </a:solidFill>
              </a:rPr>
              <a:t>La teoría de la administración científica, no es la panacea para resolver lo problemas de los trabajadores o de los directivo, pero si una herramienta administrativa.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4572000" y="428623"/>
            <a:ext cx="4000496" cy="6072211"/>
          </a:xfrm>
          <a:prstGeom prst="roundRect">
            <a:avLst/>
          </a:prstGeom>
        </p:spPr>
        <p:txBody>
          <a:bodyPr vert="horz">
            <a:normAutofit/>
          </a:bodyPr>
          <a:lstStyle/>
          <a:p>
            <a:pPr marL="274320" indent="-27432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s-ES" sz="2200" dirty="0">
                <a:solidFill>
                  <a:schemeClr val="tx1"/>
                </a:solidFill>
              </a:rPr>
              <a:t>La teoría de la administración científica siempre estará limitada a ser ejecutada con un éxito total debido a características humanas de algunos trabajadores. </a:t>
            </a:r>
          </a:p>
          <a:p>
            <a:pPr marL="274320" indent="-27432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endParaRPr lang="es-ES" sz="2200" dirty="0">
              <a:solidFill>
                <a:schemeClr val="tx1"/>
              </a:solidFill>
            </a:endParaRPr>
          </a:p>
          <a:p>
            <a:pPr marL="274320" indent="-27432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s-CR" sz="2200" dirty="0">
                <a:solidFill>
                  <a:schemeClr val="tx1"/>
                </a:solidFill>
              </a:rPr>
              <a:t>Sin embargo sostenemos que los periodos intermedios serán mucho más prósperos, dichosos, </a:t>
            </a:r>
            <a:r>
              <a:rPr lang="es-CR" sz="2200" dirty="0" smtClean="0">
                <a:solidFill>
                  <a:schemeClr val="tx1"/>
                </a:solidFill>
              </a:rPr>
              <a:t>más </a:t>
            </a:r>
            <a:r>
              <a:rPr lang="es-CR" sz="2200" dirty="0">
                <a:solidFill>
                  <a:schemeClr val="tx1"/>
                </a:solidFill>
              </a:rPr>
              <a:t>libres de discordias y problemas.</a:t>
            </a:r>
            <a:endParaRPr lang="es-ES" sz="2200" dirty="0">
              <a:solidFill>
                <a:schemeClr val="tx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56"/>
          <a:stretch>
            <a:fillRect/>
          </a:stretch>
        </p:blipFill>
        <p:spPr bwMode="auto">
          <a:xfrm>
            <a:off x="571472" y="3643314"/>
            <a:ext cx="2428875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contenido"/>
          <p:cNvSpPr txBox="1">
            <a:spLocks/>
          </p:cNvSpPr>
          <p:nvPr/>
        </p:nvSpPr>
        <p:spPr bwMode="auto">
          <a:xfrm>
            <a:off x="357158" y="1571612"/>
            <a:ext cx="8229600" cy="1928812"/>
          </a:xfrm>
          <a:prstGeom prst="round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s-CR" sz="2400" dirty="0">
                <a:solidFill>
                  <a:schemeClr val="tx1"/>
                </a:solidFill>
              </a:rPr>
              <a:t>El autor esta completamente convencido de que es obligado que estos principios sean, tarde o temprano, de uso general en, prácticamente, todo el mundo civilizado, y que, cuanto mas pronto ocurra esto, tanto mejor será para el bienestar de todos. </a:t>
            </a:r>
          </a:p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endParaRPr lang="es-C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 de la administración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928802"/>
            <a:ext cx="5400684" cy="4186254"/>
          </a:xfrm>
        </p:spPr>
        <p:txBody>
          <a:bodyPr>
            <a:normAutofit/>
          </a:bodyPr>
          <a:lstStyle/>
          <a:p>
            <a:r>
              <a:rPr lang="es-ES_tradnl" sz="1800" dirty="0" smtClean="0"/>
              <a:t>Asegurar la máxima prosperidad para el patrón y para los empleados.</a:t>
            </a:r>
          </a:p>
          <a:p>
            <a:endParaRPr lang="es-ES_tradnl" sz="1800" dirty="0" smtClean="0"/>
          </a:p>
          <a:p>
            <a:r>
              <a:rPr lang="es-ES_tradnl" sz="1800" i="1" dirty="0" smtClean="0"/>
              <a:t>Para la empresa</a:t>
            </a:r>
            <a:r>
              <a:rPr lang="es-ES_tradnl" sz="1800" dirty="0" smtClean="0"/>
              <a:t>, es además de grandes dividendos, también el desarrollo de todo el negocio. </a:t>
            </a:r>
          </a:p>
          <a:p>
            <a:endParaRPr lang="es-ES_tradnl" sz="1800" dirty="0" smtClean="0"/>
          </a:p>
          <a:p>
            <a:r>
              <a:rPr lang="es-ES_tradnl" sz="1800" i="1" dirty="0" smtClean="0"/>
              <a:t>Para el empleado</a:t>
            </a:r>
            <a:r>
              <a:rPr lang="es-ES_tradnl" sz="1800" dirty="0" smtClean="0"/>
              <a:t>, además de salarios mas elevados, también la formación de cada hombre hasta llegar al estado de máxima eficiencia.</a:t>
            </a:r>
          </a:p>
          <a:p>
            <a:pPr>
              <a:buNone/>
            </a:pPr>
            <a:r>
              <a:rPr lang="es-ES_tradnl" sz="1800" dirty="0" smtClean="0"/>
              <a:t>               “Calidad mas elevada de acuerdo a su capacidad”.</a:t>
            </a:r>
            <a:endParaRPr lang="es-ES_tradnl" sz="1800" dirty="0"/>
          </a:p>
        </p:txBody>
      </p:sp>
      <p:pic>
        <p:nvPicPr>
          <p:cNvPr id="3074" name="Picture 2" descr="http://4.bp.blogspot.com/_h_CWiPPK5M8/SJ8piKv-u5I/AAAAAAAAA08/Ny6Wc4hSuTk/s320/Prosperidad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5008" y="1500174"/>
            <a:ext cx="2771775" cy="2905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0000" endA="300" endPos="90000" dir="5400000" sy="-100000" algn="bl" rotWithShape="0"/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467600" cy="5902472"/>
          </a:xfrm>
        </p:spPr>
        <p:txBody>
          <a:bodyPr>
            <a:normAutofit/>
          </a:bodyPr>
          <a:lstStyle/>
          <a:p>
            <a:r>
              <a:rPr lang="es-ES_tradnl" dirty="0" smtClean="0"/>
              <a:t>Se cree que los </a:t>
            </a:r>
            <a:r>
              <a:rPr lang="es-ES_tradnl" dirty="0" smtClean="0"/>
              <a:t>intereses de patrones </a:t>
            </a:r>
            <a:r>
              <a:rPr lang="es-ES_tradnl" dirty="0" smtClean="0"/>
              <a:t>y empleados son antagónicos.</a:t>
            </a:r>
          </a:p>
          <a:p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r>
              <a:rPr lang="es-ES_tradnl" dirty="0" smtClean="0"/>
              <a:t>Administración Científica tiene como cimientos:         </a:t>
            </a:r>
            <a:endParaRPr lang="es-ES_tradnl" dirty="0" smtClean="0"/>
          </a:p>
          <a:p>
            <a:pPr marL="1252538" indent="-7938">
              <a:buFont typeface="Wingdings" pitchFamily="2" charset="2"/>
              <a:buChar char="Ø"/>
              <a:tabLst>
                <a:tab pos="1970088" algn="l"/>
              </a:tabLst>
            </a:pPr>
            <a:r>
              <a:rPr lang="es-ES_tradnl" dirty="0" smtClean="0"/>
              <a:t>        Los verdaderos intereses de unos y otros son únicos y los mismos.</a:t>
            </a:r>
          </a:p>
          <a:p>
            <a:pPr>
              <a:buNone/>
            </a:pPr>
            <a:r>
              <a:rPr lang="es-ES_tradnl" dirty="0" smtClean="0"/>
              <a:t>         </a:t>
            </a:r>
          </a:p>
          <a:p>
            <a:pPr algn="r">
              <a:buFont typeface="Wingdings" pitchFamily="2" charset="2"/>
              <a:buChar char="Ø"/>
            </a:pPr>
            <a:r>
              <a:rPr lang="es-ES_tradnl" dirty="0" smtClean="0"/>
              <a:t>        No hay prosperidad para el</a:t>
            </a:r>
          </a:p>
          <a:p>
            <a:pPr algn="r">
              <a:buNone/>
            </a:pPr>
            <a:r>
              <a:rPr lang="es-ES_tradnl" dirty="0" smtClean="0"/>
              <a:t> patrón si no va acompañada de</a:t>
            </a:r>
          </a:p>
          <a:p>
            <a:pPr algn="r">
              <a:buNone/>
            </a:pPr>
            <a:r>
              <a:rPr lang="es-ES_tradnl" dirty="0" smtClean="0"/>
              <a:t> prosperidad para el empleado</a:t>
            </a:r>
          </a:p>
          <a:p>
            <a:pPr algn="r">
              <a:buNone/>
            </a:pPr>
            <a:r>
              <a:rPr lang="es-ES_tradnl" dirty="0" smtClean="0"/>
              <a:t> y viceversa.</a:t>
            </a:r>
            <a:endParaRPr lang="es-ES_tradnl" dirty="0"/>
          </a:p>
        </p:txBody>
      </p:sp>
      <p:pic>
        <p:nvPicPr>
          <p:cNvPr id="2050" name="Picture 2" descr="http://farm2.static.flickr.com/1174/561642443_c961ebbe97_o.jpg"/>
          <p:cNvPicPr>
            <a:picLocks noChangeAspect="1" noChangeArrowheads="1"/>
          </p:cNvPicPr>
          <p:nvPr/>
        </p:nvPicPr>
        <p:blipFill>
          <a:blip r:embed="rId2" cstate="print"/>
          <a:srcRect l="11624" r="11658"/>
          <a:stretch>
            <a:fillRect/>
          </a:stretch>
        </p:blipFill>
        <p:spPr bwMode="auto">
          <a:xfrm>
            <a:off x="5143504" y="928670"/>
            <a:ext cx="204996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052" name="Picture 4" descr="http://3.bp.blogspot.com/_EopVA-hyuio/SPaMe4bDrEI/AAAAAAAABEY/STAzX2L77ik/s400/2283761_20904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143380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4972056" cy="6116786"/>
          </a:xfrm>
        </p:spPr>
        <p:txBody>
          <a:bodyPr>
            <a:normAutofit fontScale="92500" lnSpcReduction="10000"/>
          </a:bodyPr>
          <a:lstStyle/>
          <a:p>
            <a:r>
              <a:rPr lang="es-ES_tradnl" sz="2600" i="1" dirty="0" smtClean="0"/>
              <a:t>La mayor prosperidad no puede existir mas </a:t>
            </a:r>
            <a:r>
              <a:rPr lang="es-ES_tradnl" sz="2600" i="1" dirty="0" smtClean="0"/>
              <a:t>que:</a:t>
            </a:r>
          </a:p>
          <a:p>
            <a:pPr marL="630238" indent="-274638"/>
            <a:r>
              <a:rPr lang="es-ES_tradnl" dirty="0" smtClean="0"/>
              <a:t>Cuando el individuo ha llegado a su más alto estado de eficiencia.</a:t>
            </a:r>
          </a:p>
          <a:p>
            <a:pPr marL="630238" indent="-274638"/>
            <a:r>
              <a:rPr lang="es-ES_tradnl" dirty="0" smtClean="0"/>
              <a:t>Como </a:t>
            </a:r>
            <a:r>
              <a:rPr lang="es-ES_tradnl" dirty="0" smtClean="0"/>
              <a:t>resultado de la mayor productividad posible de los hombres y maquinas del establecimiento.</a:t>
            </a:r>
          </a:p>
          <a:p>
            <a:endParaRPr lang="es-ES_tradnl" dirty="0" smtClean="0"/>
          </a:p>
          <a:p>
            <a:pPr algn="r"/>
            <a:r>
              <a:rPr lang="es-ES_tradnl" dirty="0" smtClean="0"/>
              <a:t>El objeto </a:t>
            </a:r>
            <a:r>
              <a:rPr lang="es-ES_tradnl" dirty="0" smtClean="0"/>
              <a:t>más </a:t>
            </a:r>
            <a:r>
              <a:rPr lang="es-ES_tradnl" dirty="0" smtClean="0"/>
              <a:t>importante es el adiestramiento y formación de cada individuo del establecimiento, de modo que pueda hacer la clase mas elevada de trabajo de acuerdo a su capacidad.</a:t>
            </a:r>
            <a:endParaRPr lang="es-ES_tradnl" dirty="0"/>
          </a:p>
        </p:txBody>
      </p:sp>
      <p:pic>
        <p:nvPicPr>
          <p:cNvPr id="33794" name="Picture 2" descr="http://u.univision.com/contentroot/uol/art/images/dinero/2004/inversiones/10/fe_din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642918"/>
            <a:ext cx="2855809" cy="2337844"/>
          </a:xfrm>
          <a:prstGeom prst="rect">
            <a:avLst/>
          </a:prstGeom>
          <a:noFill/>
        </p:spPr>
      </p:pic>
      <p:pic>
        <p:nvPicPr>
          <p:cNvPr id="33796" name="Picture 4" descr="http://planetaindomito.files.wordpress.com/2009/04/capacitac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500438"/>
            <a:ext cx="2795585" cy="2654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831034"/>
          </a:xfrm>
        </p:spPr>
        <p:txBody>
          <a:bodyPr/>
          <a:lstStyle/>
          <a:p>
            <a:r>
              <a:rPr lang="es-MX" dirty="0" smtClean="0"/>
              <a:t>Los pueblos Inglés y norteamericano.</a:t>
            </a:r>
          </a:p>
          <a:p>
            <a:endParaRPr lang="es-MX" dirty="0" smtClean="0"/>
          </a:p>
          <a:p>
            <a:pPr marL="1162050" indent="-273050"/>
            <a:r>
              <a:rPr lang="es-MX" dirty="0" smtClean="0"/>
              <a:t>Trabajar menos de lo posible, es decir trabajar lentamente con todo propósito de manera que no se llegue a hacer todo el trabajo correspondiente a una jornada es algo casi universal los establecimientos fabriles, e imperan también en gran parte de los oficios de la construcción.</a:t>
            </a:r>
          </a:p>
          <a:p>
            <a:endParaRPr lang="es-MX" dirty="0" smtClean="0"/>
          </a:p>
          <a:p>
            <a:r>
              <a:rPr lang="es-MX" dirty="0" smtClean="0"/>
              <a:t>El autor afirma sin temor a que lo contradigan que  este es el peor mal que aflige actualmente a los trabajadores.</a:t>
            </a:r>
            <a:endParaRPr lang="es-MX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Las tres causas de este estado son: 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86700" cy="4873752"/>
          </a:xfrm>
        </p:spPr>
        <p:txBody>
          <a:bodyPr/>
          <a:lstStyle/>
          <a:p>
            <a:r>
              <a:rPr lang="es-MX" b="1" dirty="0" smtClean="0"/>
              <a:t>Primero:</a:t>
            </a:r>
            <a:r>
              <a:rPr lang="es-MX" dirty="0" smtClean="0"/>
              <a:t> La </a:t>
            </a:r>
            <a:r>
              <a:rPr lang="es-MX" sz="2800" i="1" dirty="0" smtClean="0"/>
              <a:t>mentira</a:t>
            </a:r>
            <a:r>
              <a:rPr lang="es-MX" dirty="0" smtClean="0"/>
              <a:t> </a:t>
            </a:r>
            <a:r>
              <a:rPr lang="es-MX" dirty="0" smtClean="0"/>
              <a:t>de </a:t>
            </a:r>
            <a:r>
              <a:rPr lang="es-MX" dirty="0" smtClean="0"/>
              <a:t>que todo aumento material en el rendimiento del trabajador o de cada máquina de la industria, habrá de tener como resultado final, dejar sin trabajo a un gran número de obreros.</a:t>
            </a:r>
          </a:p>
          <a:p>
            <a:endParaRPr lang="es-MX" dirty="0"/>
          </a:p>
        </p:txBody>
      </p:sp>
      <p:pic>
        <p:nvPicPr>
          <p:cNvPr id="2051" name="Picture 3" descr="C:\Users\paty\Pictures\image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286256"/>
            <a:ext cx="2286016" cy="1646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829576" cy="5831034"/>
          </a:xfrm>
        </p:spPr>
        <p:txBody>
          <a:bodyPr/>
          <a:lstStyle/>
          <a:p>
            <a:r>
              <a:rPr lang="es-MX" b="1" dirty="0" smtClean="0"/>
              <a:t>Segundo:</a:t>
            </a:r>
            <a:r>
              <a:rPr lang="es-MX" dirty="0" smtClean="0"/>
              <a:t> Los defectuosos sistemas de administración que son de uso corriente y que hacen necesario que todo trabajador rebaje su rendimiento o trabaje poco a poco, para poder proteger así  sus intereses más caros.</a:t>
            </a:r>
          </a:p>
          <a:p>
            <a:endParaRPr lang="es-MX" dirty="0"/>
          </a:p>
        </p:txBody>
      </p:sp>
      <p:pic>
        <p:nvPicPr>
          <p:cNvPr id="3074" name="Picture 2" descr="C:\Users\paty\Pictures\image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357562"/>
            <a:ext cx="2324410" cy="1957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554138"/>
            <a:ext cx="7467600" cy="5831034"/>
          </a:xfrm>
        </p:spPr>
        <p:txBody>
          <a:bodyPr/>
          <a:lstStyle/>
          <a:p>
            <a:r>
              <a:rPr lang="es-MX" b="1" dirty="0" smtClean="0"/>
              <a:t>Tercero:</a:t>
            </a:r>
            <a:r>
              <a:rPr lang="es-MX" dirty="0" smtClean="0"/>
              <a:t> Los </a:t>
            </a:r>
            <a:r>
              <a:rPr lang="es-MX" sz="3200" i="1" dirty="0" smtClean="0"/>
              <a:t>ineficientes métodos </a:t>
            </a:r>
            <a:r>
              <a:rPr lang="es-MX" dirty="0" smtClean="0"/>
              <a:t>establecidos </a:t>
            </a:r>
            <a:r>
              <a:rPr lang="es-MX" dirty="0" smtClean="0"/>
              <a:t>a ojo de buen cubero que </a:t>
            </a:r>
            <a:r>
              <a:rPr lang="es-MX" dirty="0" smtClean="0"/>
              <a:t>toda vía imperan casi universalmente en todos los oficios y en el cual malgastan gran parte de sus esfuerzos todos los trabajadores. </a:t>
            </a:r>
          </a:p>
          <a:p>
            <a:endParaRPr lang="es-MX" dirty="0"/>
          </a:p>
        </p:txBody>
      </p:sp>
      <p:pic>
        <p:nvPicPr>
          <p:cNvPr id="4098" name="Picture 2" descr="C:\Users\paty\Pictures\images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6005" y="3286124"/>
            <a:ext cx="1947301" cy="2214578"/>
          </a:xfrm>
          <a:prstGeom prst="rect">
            <a:avLst/>
          </a:prstGeom>
          <a:noFill/>
        </p:spPr>
      </p:pic>
      <p:pic>
        <p:nvPicPr>
          <p:cNvPr id="4099" name="Picture 3" descr="C:\Users\paty\Pictures\image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357562"/>
            <a:ext cx="1702606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Para explicar un poco más plenamente estas tres causas diremos: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7901014" cy="4873752"/>
          </a:xfrm>
        </p:spPr>
        <p:txBody>
          <a:bodyPr/>
          <a:lstStyle/>
          <a:p>
            <a:r>
              <a:rPr lang="es-MX" sz="2000" dirty="0" smtClean="0"/>
              <a:t>La inmensa mayoría de los trabajadores creen que si trabajan con la mayor rapidez posible, </a:t>
            </a:r>
            <a:r>
              <a:rPr lang="es-MX" sz="2000" b="1" i="1" dirty="0" smtClean="0"/>
              <a:t>cometerían  una gran injusticia con todo el gremio al dejar sin trabajo a muchos de sus camaradas </a:t>
            </a:r>
            <a:r>
              <a:rPr lang="es-MX" sz="2000" dirty="0" smtClean="0"/>
              <a:t>a pesar de que la historia del desarrollo de cada oficio muestra que cada mejora habida, ya sea por el invento de una maquina nueva o por la introducción de un sistema mejor que den como resultado el aumento de la capacidad productora de los que trabajan en el oficio y el abaratamiento de los costos, en lugar de desposeer  de trabajo a los hombres ha hecho que al final tuvieran trabajo otros hombres más.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202</TotalTime>
  <Words>984</Words>
  <Application>Microsoft Office PowerPoint</Application>
  <PresentationFormat>Presentación en pantalla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Mirador</vt:lpstr>
      <vt:lpstr>Fundamentos de la administración científica  </vt:lpstr>
      <vt:lpstr>Objetivo de la administración</vt:lpstr>
      <vt:lpstr>Diapositiva 3</vt:lpstr>
      <vt:lpstr>Diapositiva 4</vt:lpstr>
      <vt:lpstr>Diapositiva 5</vt:lpstr>
      <vt:lpstr>Las tres causas de este estado son:  </vt:lpstr>
      <vt:lpstr>Diapositiva 7</vt:lpstr>
      <vt:lpstr>Diapositiva 8</vt:lpstr>
      <vt:lpstr>Para explicar un poco más plenamente estas tres causas diremos:</vt:lpstr>
      <vt:lpstr>Segunda causa de bajo rendimiento de los  trabajadores</vt:lpstr>
      <vt:lpstr>Diapositiva 11</vt:lpstr>
      <vt:lpstr>Diapositiva 12</vt:lpstr>
      <vt:lpstr>Tercero</vt:lpstr>
      <vt:lpstr>Diapositiva 14</vt:lpstr>
      <vt:lpstr>Diapositiva 15</vt:lpstr>
      <vt:lpstr>Diapositiva 16</vt:lpstr>
      <vt:lpstr>Diapositiva 17</vt:lpstr>
      <vt:lpstr>Diapositiva 18</vt:lpstr>
    </vt:vector>
  </TitlesOfParts>
  <Company>loquesea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LA ADMINISTRACIÓN CIENTÍFICA</dc:title>
  <dc:creator>Cynthia</dc:creator>
  <cp:lastModifiedBy>FelipeMontaño</cp:lastModifiedBy>
  <cp:revision>34</cp:revision>
  <dcterms:created xsi:type="dcterms:W3CDTF">2009-09-15T02:40:00Z</dcterms:created>
  <dcterms:modified xsi:type="dcterms:W3CDTF">2009-09-18T23:55:09Z</dcterms:modified>
</cp:coreProperties>
</file>