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06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64CA8627-AAF6-479D-AD53-1AE4EA31147F}" type="datetimeFigureOut">
              <a:rPr lang="es-MX" smtClean="0"/>
              <a:t>06/10/2009</a:t>
            </a:fld>
            <a:endParaRPr lang="es-MX"/>
          </a:p>
        </p:txBody>
      </p:sp>
      <p:sp>
        <p:nvSpPr>
          <p:cNvPr id="20" name="19 Marcador de pie de página"/>
          <p:cNvSpPr>
            <a:spLocks noGrp="1"/>
          </p:cNvSpPr>
          <p:nvPr>
            <p:ph type="ftr" sz="quarter" idx="11"/>
          </p:nvPr>
        </p:nvSpPr>
        <p:spPr/>
        <p:txBody>
          <a:bodyPr/>
          <a:lstStyle>
            <a:extLst/>
          </a:lstStyle>
          <a:p>
            <a:endParaRPr lang="es-MX"/>
          </a:p>
        </p:txBody>
      </p:sp>
      <p:sp>
        <p:nvSpPr>
          <p:cNvPr id="10" name="9 Marcador de número de diapositiva"/>
          <p:cNvSpPr>
            <a:spLocks noGrp="1"/>
          </p:cNvSpPr>
          <p:nvPr>
            <p:ph type="sldNum" sz="quarter" idx="12"/>
          </p:nvPr>
        </p:nvSpPr>
        <p:spPr/>
        <p:txBody>
          <a:bodyPr/>
          <a:lstStyle>
            <a:extLst/>
          </a:lstStyle>
          <a:p>
            <a:fld id="{4E63A03B-886B-48D2-B604-23FDFD073FB2}" type="slidenum">
              <a:rPr lang="es-MX" smtClean="0"/>
              <a:t>‹Nº›</a:t>
            </a:fld>
            <a:endParaRPr lang="es-MX"/>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4CA8627-AAF6-479D-AD53-1AE4EA31147F}" type="datetimeFigureOut">
              <a:rPr lang="es-MX" smtClean="0"/>
              <a:t>06/10/2009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4E63A03B-886B-48D2-B604-23FDFD073FB2}"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4CA8627-AAF6-479D-AD53-1AE4EA31147F}" type="datetimeFigureOut">
              <a:rPr lang="es-MX" smtClean="0"/>
              <a:t>06/10/2009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4E63A03B-886B-48D2-B604-23FDFD073FB2}"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4CA8627-AAF6-479D-AD53-1AE4EA31147F}" type="datetimeFigureOut">
              <a:rPr lang="es-MX" smtClean="0"/>
              <a:t>06/10/2009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4E63A03B-886B-48D2-B604-23FDFD073FB2}"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64CA8627-AAF6-479D-AD53-1AE4EA31147F}" type="datetimeFigureOut">
              <a:rPr lang="es-MX" smtClean="0"/>
              <a:t>06/10/2009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4E63A03B-886B-48D2-B604-23FDFD073FB2}" type="slidenum">
              <a:rPr lang="es-MX" smtClean="0"/>
              <a:t>‹Nº›</a:t>
            </a:fld>
            <a:endParaRPr lang="es-MX"/>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64CA8627-AAF6-479D-AD53-1AE4EA31147F}" type="datetimeFigureOut">
              <a:rPr lang="es-MX" smtClean="0"/>
              <a:t>06/10/2009</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4E63A03B-886B-48D2-B604-23FDFD073FB2}"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64CA8627-AAF6-479D-AD53-1AE4EA31147F}" type="datetimeFigureOut">
              <a:rPr lang="es-MX" smtClean="0"/>
              <a:t>06/10/2009</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4E63A03B-886B-48D2-B604-23FDFD073FB2}"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64CA8627-AAF6-479D-AD53-1AE4EA31147F}" type="datetimeFigureOut">
              <a:rPr lang="es-MX" smtClean="0"/>
              <a:t>06/10/2009</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4E63A03B-886B-48D2-B604-23FDFD073FB2}"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64CA8627-AAF6-479D-AD53-1AE4EA31147F}" type="datetimeFigureOut">
              <a:rPr lang="es-MX" smtClean="0"/>
              <a:t>06/10/2009</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4E63A03B-886B-48D2-B604-23FDFD073FB2}" type="slidenum">
              <a:rPr lang="es-MX" smtClean="0"/>
              <a:t>‹Nº›</a:t>
            </a:fld>
            <a:endParaRPr lang="es-MX"/>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64CA8627-AAF6-479D-AD53-1AE4EA31147F}" type="datetimeFigureOut">
              <a:rPr lang="es-MX" smtClean="0"/>
              <a:t>06/10/2009</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4E63A03B-886B-48D2-B604-23FDFD073FB2}"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64CA8627-AAF6-479D-AD53-1AE4EA31147F}" type="datetimeFigureOut">
              <a:rPr lang="es-MX" smtClean="0"/>
              <a:t>06/10/2009</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4E63A03B-886B-48D2-B604-23FDFD073FB2}" type="slidenum">
              <a:rPr lang="es-MX" smtClean="0"/>
              <a:t>‹Nº›</a:t>
            </a:fld>
            <a:endParaRPr lang="es-MX"/>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4CA8627-AAF6-479D-AD53-1AE4EA31147F}" type="datetimeFigureOut">
              <a:rPr lang="es-MX" smtClean="0"/>
              <a:t>06/10/2009</a:t>
            </a:fld>
            <a:endParaRPr lang="es-MX"/>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MX"/>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E63A03B-886B-48D2-B604-23FDFD073FB2}" type="slidenum">
              <a:rPr lang="es-MX" smtClean="0"/>
              <a:t>‹Nº›</a:t>
            </a:fld>
            <a:endParaRPr lang="es-MX"/>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MX" dirty="0" smtClean="0"/>
              <a:t>PROBLEMAS HUMANOS DE UNA CIVILIZACIÓN INDUSTRIAL</a:t>
            </a:r>
            <a:endParaRPr lang="es-MX" dirty="0"/>
          </a:p>
        </p:txBody>
      </p:sp>
      <p:sp>
        <p:nvSpPr>
          <p:cNvPr id="3" name="2 Subtítulo"/>
          <p:cNvSpPr>
            <a:spLocks noGrp="1"/>
          </p:cNvSpPr>
          <p:nvPr>
            <p:ph type="subTitle" idx="1"/>
          </p:nvPr>
        </p:nvSpPr>
        <p:spPr/>
        <p:txBody>
          <a:bodyPr/>
          <a:lstStyle/>
          <a:p>
            <a:r>
              <a:rPr lang="es-MX" b="1" dirty="0" smtClean="0"/>
              <a:t>ELTON MAYO</a:t>
            </a:r>
            <a:endParaRPr lang="es-MX" dirty="0"/>
          </a:p>
        </p:txBody>
      </p:sp>
      <p:pic>
        <p:nvPicPr>
          <p:cNvPr id="2050" name="Picture 2"/>
          <p:cNvPicPr>
            <a:picLocks noChangeAspect="1" noChangeArrowheads="1"/>
          </p:cNvPicPr>
          <p:nvPr/>
        </p:nvPicPr>
        <p:blipFill>
          <a:blip r:embed="rId2"/>
          <a:srcRect/>
          <a:stretch>
            <a:fillRect/>
          </a:stretch>
        </p:blipFill>
        <p:spPr bwMode="auto">
          <a:xfrm>
            <a:off x="4429124" y="2214554"/>
            <a:ext cx="2857500" cy="402907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Prefacio                                  </a:t>
            </a:r>
            <a:r>
              <a:rPr lang="es-MX" sz="2000" dirty="0" smtClean="0"/>
              <a:t>Sergio </a:t>
            </a:r>
            <a:r>
              <a:rPr lang="es-MX" sz="2000" dirty="0" err="1" smtClean="0"/>
              <a:t>Bagú</a:t>
            </a:r>
            <a:endParaRPr lang="es-MX" dirty="0"/>
          </a:p>
        </p:txBody>
      </p:sp>
      <p:sp>
        <p:nvSpPr>
          <p:cNvPr id="3" name="2 Marcador de contenido"/>
          <p:cNvSpPr>
            <a:spLocks noGrp="1"/>
          </p:cNvSpPr>
          <p:nvPr>
            <p:ph idx="1"/>
          </p:nvPr>
        </p:nvSpPr>
        <p:spPr/>
        <p:txBody>
          <a:bodyPr>
            <a:normAutofit fontScale="85000" lnSpcReduction="10000"/>
          </a:bodyPr>
          <a:lstStyle/>
          <a:p>
            <a:r>
              <a:rPr lang="es-MX" dirty="0" smtClean="0"/>
              <a:t>Elton Mayo descubre que la actitud del hombre frente al trabajo y las relaciones entre el obrero y el administrador tienen ciertas características que se repiten en el establecimiento estadounidense y en el soviético. (analizar)</a:t>
            </a:r>
          </a:p>
          <a:p>
            <a:r>
              <a:rPr lang="es-MX" dirty="0" smtClean="0"/>
              <a:t>Lo que podemos decir es que las relaciones entre los distintos sectores que actúan dentro del establecimiento industrial y comercial varían en función de la etapa que atraviesa el país en donde se encuentra, aunque algunos de los problemas que allí se presentan son comunes a varios tipos de organización.</a:t>
            </a:r>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Prefacio                                  </a:t>
            </a:r>
            <a:r>
              <a:rPr lang="es-MX" sz="2000" dirty="0" smtClean="0"/>
              <a:t>Sergio </a:t>
            </a:r>
            <a:r>
              <a:rPr lang="es-MX" sz="2000" dirty="0" err="1" smtClean="0"/>
              <a:t>Bagú</a:t>
            </a:r>
            <a:endParaRPr lang="es-MX" dirty="0"/>
          </a:p>
        </p:txBody>
      </p:sp>
      <p:sp>
        <p:nvSpPr>
          <p:cNvPr id="3" name="2 Marcador de contenido"/>
          <p:cNvSpPr>
            <a:spLocks noGrp="1"/>
          </p:cNvSpPr>
          <p:nvPr>
            <p:ph idx="1"/>
          </p:nvPr>
        </p:nvSpPr>
        <p:spPr/>
        <p:txBody>
          <a:bodyPr>
            <a:normAutofit fontScale="92500" lnSpcReduction="20000"/>
          </a:bodyPr>
          <a:lstStyle/>
          <a:p>
            <a:r>
              <a:rPr lang="es-MX" dirty="0" smtClean="0"/>
              <a:t>Cuando la economía de un país alcanza cierta etapa de evolución, la antigua actitud del empresario frente al trabajador –la actitud primaria del capitalista que sólo cuida del rendimiento inmediato del obrero- caduca por lo antieconómica y antisocial. </a:t>
            </a:r>
            <a:endParaRPr lang="es-MX" dirty="0"/>
          </a:p>
          <a:p>
            <a:r>
              <a:rPr lang="es-MX" dirty="0" smtClean="0"/>
              <a:t>Tiene que reconocer que el trabajador no es una entidad mecánica sino humana, que el medio en el que actúa está integrado por elementos sociales, históricos y económicos que el empresario ignora y que esa ignorancia puede ser fatal a su empresa</a:t>
            </a:r>
            <a:endParaRPr lang="es-MX"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Prefacio                                  </a:t>
            </a:r>
            <a:r>
              <a:rPr lang="es-MX" sz="2000" dirty="0" smtClean="0"/>
              <a:t>Elton Mayo</a:t>
            </a:r>
            <a:endParaRPr lang="es-MX" dirty="0"/>
          </a:p>
        </p:txBody>
      </p:sp>
      <p:sp>
        <p:nvSpPr>
          <p:cNvPr id="3" name="2 Marcador de contenido"/>
          <p:cNvSpPr>
            <a:spLocks noGrp="1"/>
          </p:cNvSpPr>
          <p:nvPr>
            <p:ph idx="1"/>
          </p:nvPr>
        </p:nvSpPr>
        <p:spPr/>
        <p:txBody>
          <a:bodyPr>
            <a:normAutofit lnSpcReduction="10000"/>
          </a:bodyPr>
          <a:lstStyle/>
          <a:p>
            <a:r>
              <a:rPr lang="es-MX" dirty="0" smtClean="0"/>
              <a:t>El tomo que se reedita tiene importancia en dos conclusiones</a:t>
            </a:r>
          </a:p>
          <a:p>
            <a:r>
              <a:rPr lang="es-MX" dirty="0" smtClean="0"/>
              <a:t>La primera es que todos los problemas de relaciones humanas son complejos y el primer estudio debe ser de carácter clínico. Los factores determinantes de una situación particular pueden abarcarlo todo (económico, social) se obtendrá éxito esporádico y no contribuirá al esclarecimiento general.</a:t>
            </a:r>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Prefacio                                  </a:t>
            </a:r>
            <a:r>
              <a:rPr lang="es-MX" sz="2000" dirty="0" smtClean="0"/>
              <a:t>Elton Mayo</a:t>
            </a:r>
            <a:endParaRPr lang="es-MX" dirty="0"/>
          </a:p>
        </p:txBody>
      </p:sp>
      <p:sp>
        <p:nvSpPr>
          <p:cNvPr id="3" name="2 Marcador de contenido"/>
          <p:cNvSpPr>
            <a:spLocks noGrp="1"/>
          </p:cNvSpPr>
          <p:nvPr>
            <p:ph idx="1"/>
          </p:nvPr>
        </p:nvSpPr>
        <p:spPr/>
        <p:txBody>
          <a:bodyPr/>
          <a:lstStyle/>
          <a:p>
            <a:r>
              <a:rPr lang="es-MX" dirty="0" smtClean="0"/>
              <a:t>La segunda conclusión es que no existe una panacea para todos los males industriales o sociales. En la industria, como en medicina, el investigador que trate de hallar un remedio único para todos los achaques está condenado al fracaso.</a:t>
            </a:r>
            <a:endParaRPr lang="es-MX"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Fatiga</a:t>
            </a:r>
            <a:endParaRPr lang="es-MX" dirty="0"/>
          </a:p>
        </p:txBody>
      </p:sp>
      <p:sp>
        <p:nvSpPr>
          <p:cNvPr id="3" name="2 Marcador de contenido"/>
          <p:cNvSpPr>
            <a:spLocks noGrp="1"/>
          </p:cNvSpPr>
          <p:nvPr>
            <p:ph idx="1"/>
          </p:nvPr>
        </p:nvSpPr>
        <p:spPr/>
        <p:txBody>
          <a:bodyPr/>
          <a:lstStyle/>
          <a:p>
            <a:r>
              <a:rPr lang="es-MX" dirty="0" smtClean="0"/>
              <a:t>Los problema humanos de la industria en situaciones particulares, contribuyen a la eficacia de todo administrador de negocios y de todo experto económico.</a:t>
            </a:r>
          </a:p>
          <a:p>
            <a:r>
              <a:rPr lang="es-MX" dirty="0" smtClean="0"/>
              <a:t>Necesitamos saber mucho más sobre el aspecto humano y el significado humano de la industria</a:t>
            </a:r>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Fatiga</a:t>
            </a:r>
            <a:endParaRPr lang="es-MX" dirty="0"/>
          </a:p>
        </p:txBody>
      </p:sp>
      <p:sp>
        <p:nvSpPr>
          <p:cNvPr id="3" name="2 Marcador de contenido"/>
          <p:cNvSpPr>
            <a:spLocks noGrp="1"/>
          </p:cNvSpPr>
          <p:nvPr>
            <p:ph idx="1"/>
          </p:nvPr>
        </p:nvSpPr>
        <p:spPr>
          <a:xfrm>
            <a:off x="1285852" y="1285860"/>
            <a:ext cx="7647836" cy="5214974"/>
          </a:xfrm>
        </p:spPr>
        <p:txBody>
          <a:bodyPr>
            <a:normAutofit lnSpcReduction="10000"/>
          </a:bodyPr>
          <a:lstStyle/>
          <a:p>
            <a:r>
              <a:rPr lang="es-MX" dirty="0" smtClean="0"/>
              <a:t>En el estallido de la primera guerra se notó la necesidad de estudios científicos sobre las horas laborales y otras condiciones de trabajo, capaces de producir el máximo rendimiento al que aspiraba el esfuerzo de todo el pueblo.</a:t>
            </a:r>
          </a:p>
          <a:p>
            <a:r>
              <a:rPr lang="es-MX" dirty="0" smtClean="0"/>
              <a:t>Estas primeras investigaciones se limitaron, necesariamente a las condiciones de guerra pero a pesar de todo produjeron resultados notables en su posible aplicación a la industria en general.</a:t>
            </a:r>
            <a:endParaRPr lang="es-MX"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Fatiga</a:t>
            </a:r>
            <a:endParaRPr lang="es-MX" dirty="0"/>
          </a:p>
        </p:txBody>
      </p:sp>
      <p:sp>
        <p:nvSpPr>
          <p:cNvPr id="3" name="2 Marcador de contenido"/>
          <p:cNvSpPr>
            <a:spLocks noGrp="1"/>
          </p:cNvSpPr>
          <p:nvPr>
            <p:ph idx="1"/>
          </p:nvPr>
        </p:nvSpPr>
        <p:spPr>
          <a:xfrm>
            <a:off x="1142976" y="1447800"/>
            <a:ext cx="7790712" cy="4981596"/>
          </a:xfrm>
        </p:spPr>
        <p:txBody>
          <a:bodyPr>
            <a:normAutofit fontScale="92500" lnSpcReduction="10000"/>
          </a:bodyPr>
          <a:lstStyle/>
          <a:p>
            <a:r>
              <a:rPr lang="es-MX" dirty="0" smtClean="0"/>
              <a:t>En 1925, el Dr. C. S. Myers escribe, “Por muy valiosos que hayan sido los resultados de estas investigaciones sobre fatiga muscular y mental, llevadas a cabo en laboratorios, se han revelado totalmente insuficientes en su aplicación práctica, pues la condiciones de un experimento en laboratorio son muy distintas a las condiciones de la vida diaria. En la fabrica, el cansancio muscular no puede aislarse, como en el laboratorio de ciertas influencias tales como la habilidad y la inteligencia.</a:t>
            </a:r>
            <a:endParaRPr lang="es-MX"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Fatiga</a:t>
            </a:r>
            <a:endParaRPr lang="es-MX" dirty="0"/>
          </a:p>
        </p:txBody>
      </p:sp>
      <p:sp>
        <p:nvSpPr>
          <p:cNvPr id="3" name="2 Marcador de contenido"/>
          <p:cNvSpPr>
            <a:spLocks noGrp="1"/>
          </p:cNvSpPr>
          <p:nvPr>
            <p:ph idx="1"/>
          </p:nvPr>
        </p:nvSpPr>
        <p:spPr>
          <a:xfrm>
            <a:off x="1285852" y="1285860"/>
            <a:ext cx="7647836" cy="5143536"/>
          </a:xfrm>
        </p:spPr>
        <p:txBody>
          <a:bodyPr>
            <a:normAutofit/>
          </a:bodyPr>
          <a:lstStyle/>
          <a:p>
            <a:r>
              <a:rPr lang="es-MX" dirty="0" smtClean="0"/>
              <a:t>La mejor definición general, que no obliga ninguna explicación sobre su naturaleza es probablemente la siguiente:</a:t>
            </a:r>
          </a:p>
          <a:p>
            <a:r>
              <a:rPr lang="es-MX" dirty="0" smtClean="0"/>
              <a:t>La fatiga consiste en una capacidad reducida para el trabajo. Nadie, absolutamente nadie, discute la existencia real de fatiga entre los obreros industriales, no en su forma excesiva pero sí como resultado inevitable de la realización del trabajo cotidiano.</a:t>
            </a:r>
            <a:endParaRPr lang="es-MX"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Fatiga</a:t>
            </a:r>
            <a:endParaRPr lang="es-MX" dirty="0"/>
          </a:p>
        </p:txBody>
      </p:sp>
      <p:sp>
        <p:nvSpPr>
          <p:cNvPr id="3" name="2 Marcador de contenido"/>
          <p:cNvSpPr>
            <a:spLocks noGrp="1"/>
          </p:cNvSpPr>
          <p:nvPr>
            <p:ph idx="1"/>
          </p:nvPr>
        </p:nvSpPr>
        <p:spPr>
          <a:xfrm>
            <a:off x="1214414" y="1285860"/>
            <a:ext cx="7719274" cy="5143536"/>
          </a:xfrm>
        </p:spPr>
        <p:txBody>
          <a:bodyPr>
            <a:normAutofit fontScale="92500" lnSpcReduction="10000"/>
          </a:bodyPr>
          <a:lstStyle/>
          <a:p>
            <a:r>
              <a:rPr lang="es-MX" dirty="0" smtClean="0"/>
              <a:t>En la industria puede producirse este tipo de desequilibrio o fatiga, pero en la práctica es raro o inexistente, y esto por dos razones:</a:t>
            </a:r>
          </a:p>
          <a:p>
            <a:pPr marL="727075"/>
            <a:r>
              <a:rPr lang="es-MX" i="1" dirty="0" smtClean="0"/>
              <a:t>Primera.</a:t>
            </a:r>
            <a:r>
              <a:rPr lang="es-MX" dirty="0" smtClean="0"/>
              <a:t>- porque en la industria es cada vez más la máquina la que realiza el trabajo, el hombre se limita a dirigirla.</a:t>
            </a:r>
          </a:p>
          <a:p>
            <a:pPr marL="727075"/>
            <a:r>
              <a:rPr lang="es-MX" i="1" dirty="0" smtClean="0"/>
              <a:t>Segunda.- </a:t>
            </a:r>
            <a:r>
              <a:rPr lang="es-MX" dirty="0" smtClean="0"/>
              <a:t>en casos donde se exige esfuerzo muscular, existe tendencia a implantar una selección de aquellos que pueden realizar el trabajo sin ninguna perturbación importante del equilibrio orgánico.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Fatiga</a:t>
            </a:r>
            <a:endParaRPr lang="es-MX" dirty="0"/>
          </a:p>
        </p:txBody>
      </p:sp>
      <p:sp>
        <p:nvSpPr>
          <p:cNvPr id="3" name="2 Marcador de contenido"/>
          <p:cNvSpPr>
            <a:spLocks noGrp="1"/>
          </p:cNvSpPr>
          <p:nvPr>
            <p:ph idx="1"/>
          </p:nvPr>
        </p:nvSpPr>
        <p:spPr/>
        <p:txBody>
          <a:bodyPr/>
          <a:lstStyle/>
          <a:p>
            <a:r>
              <a:rPr lang="es-MX" dirty="0" smtClean="0"/>
              <a:t>Por consiguiente, la concepción fisiológica del trabajo no aporta gran cosa en apoyo de la teoría económico-comercial.</a:t>
            </a:r>
          </a:p>
          <a:p>
            <a:r>
              <a:rPr lang="es-MX" dirty="0" smtClean="0"/>
              <a:t>Podemos decir que la fatiga no es una entidad, sino una palabra cómoda para describir gran variedad de fenómenos.</a:t>
            </a:r>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85918" y="274638"/>
            <a:ext cx="6900882" cy="1143000"/>
          </a:xfrm>
        </p:spPr>
        <p:txBody>
          <a:bodyPr>
            <a:normAutofit/>
          </a:bodyPr>
          <a:lstStyle/>
          <a:p>
            <a:r>
              <a:rPr lang="es-MX" b="1" dirty="0" smtClean="0"/>
              <a:t>ELTON MAYO, </a:t>
            </a:r>
            <a:r>
              <a:rPr lang="es-MX" sz="2800" b="1" dirty="0" smtClean="0"/>
              <a:t>BIOGRAFÍA </a:t>
            </a:r>
            <a:endParaRPr lang="es-MX" sz="2800" dirty="0"/>
          </a:p>
        </p:txBody>
      </p:sp>
      <p:sp>
        <p:nvSpPr>
          <p:cNvPr id="3" name="2 Marcador de contenido"/>
          <p:cNvSpPr>
            <a:spLocks noGrp="1"/>
          </p:cNvSpPr>
          <p:nvPr>
            <p:ph idx="1"/>
          </p:nvPr>
        </p:nvSpPr>
        <p:spPr>
          <a:xfrm>
            <a:off x="2643174" y="1214422"/>
            <a:ext cx="6043626" cy="5429288"/>
          </a:xfrm>
        </p:spPr>
        <p:txBody>
          <a:bodyPr>
            <a:normAutofit fontScale="85000" lnSpcReduction="20000"/>
          </a:bodyPr>
          <a:lstStyle/>
          <a:p>
            <a:endParaRPr lang="es-MX" dirty="0" smtClean="0"/>
          </a:p>
          <a:p>
            <a:r>
              <a:rPr lang="es-MX" dirty="0" smtClean="0"/>
              <a:t>Elton Mayo (1880-1949) nació el 26 de diciembre de 1880 en Adelaida, Australia y falleció el 7 de septiembre de 1949.</a:t>
            </a:r>
            <a:br>
              <a:rPr lang="es-MX" dirty="0" smtClean="0"/>
            </a:br>
            <a:r>
              <a:rPr lang="es-MX" dirty="0" smtClean="0"/>
              <a:t>Era un Filósofo, enseñó en la Universidad de Queensland entre 1919 y 1923, acerca de temas sociales como de contenido del trabajo. Surgieron algunas tensiones por lo que se trasladó a la Universidad de Pennsylvania.</a:t>
            </a:r>
            <a:br>
              <a:rPr lang="es-MX" dirty="0" smtClean="0"/>
            </a:br>
            <a:r>
              <a:rPr lang="es-MX" dirty="0" smtClean="0"/>
              <a:t>Entre 1926 y 1947 fue profesor de investigación industrial en la Harvard Business </a:t>
            </a:r>
            <a:r>
              <a:rPr lang="es-MX" dirty="0" err="1" smtClean="0"/>
              <a:t>School</a:t>
            </a:r>
            <a:r>
              <a:rPr lang="es-MX" dirty="0" smtClean="0"/>
              <a:t>.</a:t>
            </a:r>
          </a:p>
          <a:p>
            <a:pPr>
              <a:buNone/>
            </a:pPr>
            <a:endParaRPr lang="es-MX" dirty="0"/>
          </a:p>
        </p:txBody>
      </p:sp>
      <p:pic>
        <p:nvPicPr>
          <p:cNvPr id="1028" name="Picture 4"/>
          <p:cNvPicPr>
            <a:picLocks noChangeAspect="1" noChangeArrowheads="1"/>
          </p:cNvPicPr>
          <p:nvPr/>
        </p:nvPicPr>
        <p:blipFill>
          <a:blip r:embed="rId2"/>
          <a:srcRect/>
          <a:stretch>
            <a:fillRect/>
          </a:stretch>
        </p:blipFill>
        <p:spPr bwMode="auto">
          <a:xfrm>
            <a:off x="500034" y="1571612"/>
            <a:ext cx="2143524" cy="267580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Monotonía</a:t>
            </a:r>
            <a:endParaRPr lang="es-MX" dirty="0"/>
          </a:p>
        </p:txBody>
      </p:sp>
      <p:sp>
        <p:nvSpPr>
          <p:cNvPr id="3" name="2 Marcador de contenido"/>
          <p:cNvSpPr>
            <a:spLocks noGrp="1"/>
          </p:cNvSpPr>
          <p:nvPr>
            <p:ph idx="1"/>
          </p:nvPr>
        </p:nvSpPr>
        <p:spPr/>
        <p:txBody>
          <a:bodyPr/>
          <a:lstStyle/>
          <a:p>
            <a:r>
              <a:rPr lang="es-MX" dirty="0" smtClean="0"/>
              <a:t>Los fisiólogos han descubierto que el trabajo sólo puede seguir realizándose en un “estado de equilibrio”. Esto significa, que el organismo sólo puede responder al esfuerzo exterior mientras se mantenga un equilibrio interno entre un gran número de variables.</a:t>
            </a:r>
          </a:p>
          <a:p>
            <a:r>
              <a:rPr lang="es-MX" dirty="0" smtClean="0"/>
              <a:t>El Dr. W. B. </a:t>
            </a:r>
            <a:r>
              <a:rPr lang="es-MX" dirty="0" err="1" smtClean="0"/>
              <a:t>Cannon</a:t>
            </a:r>
            <a:r>
              <a:rPr lang="es-MX" dirty="0" smtClean="0"/>
              <a:t> llama a esta condición “homeostasis”</a:t>
            </a:r>
            <a:endParaRPr lang="es-MX"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Monotonía</a:t>
            </a:r>
            <a:endParaRPr lang="es-MX" dirty="0"/>
          </a:p>
        </p:txBody>
      </p:sp>
      <p:sp>
        <p:nvSpPr>
          <p:cNvPr id="3" name="2 Marcador de contenido"/>
          <p:cNvSpPr>
            <a:spLocks noGrp="1"/>
          </p:cNvSpPr>
          <p:nvPr>
            <p:ph idx="1"/>
          </p:nvPr>
        </p:nvSpPr>
        <p:spPr/>
        <p:txBody>
          <a:bodyPr/>
          <a:lstStyle/>
          <a:p>
            <a:r>
              <a:rPr lang="es-MX" dirty="0" smtClean="0"/>
              <a:t>La definición del problema de la monotonía netamente separada de la fatiga se debe principalmente al Dr. H. M. Vernon, en el año de 1924, publicó dos monografías: la primera era un estudio sobre las pausas de descanso, y la otra en observaciones sobre los efectos de la variedad en el trabajo de repetición.</a:t>
            </a:r>
            <a:endParaRPr lang="es-MX"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Monotonía</a:t>
            </a:r>
            <a:endParaRPr lang="es-MX" dirty="0"/>
          </a:p>
        </p:txBody>
      </p:sp>
      <p:sp>
        <p:nvSpPr>
          <p:cNvPr id="3" name="2 Marcador de contenido"/>
          <p:cNvSpPr>
            <a:spLocks noGrp="1"/>
          </p:cNvSpPr>
          <p:nvPr>
            <p:ph idx="1"/>
          </p:nvPr>
        </p:nvSpPr>
        <p:spPr/>
        <p:txBody>
          <a:bodyPr/>
          <a:lstStyle/>
          <a:p>
            <a:r>
              <a:rPr lang="es-MX" dirty="0" smtClean="0"/>
              <a:t>Tanto Vernon como </a:t>
            </a:r>
            <a:r>
              <a:rPr lang="es-MX" dirty="0" err="1" smtClean="0"/>
              <a:t>Wyatt</a:t>
            </a:r>
            <a:r>
              <a:rPr lang="es-MX" dirty="0" smtClean="0"/>
              <a:t> observan curvas de rendimiento, y ambos coinciden en que la fatiga no es la única “interferencia” que disminuye la producción; la monotonía produce el mismo efecto.</a:t>
            </a:r>
            <a:endParaRPr lang="es-MX"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Monotonía</a:t>
            </a:r>
            <a:endParaRPr lang="es-MX" dirty="0"/>
          </a:p>
        </p:txBody>
      </p:sp>
      <p:sp>
        <p:nvSpPr>
          <p:cNvPr id="3" name="2 Marcador de contenido"/>
          <p:cNvSpPr>
            <a:spLocks noGrp="1"/>
          </p:cNvSpPr>
          <p:nvPr>
            <p:ph idx="1"/>
          </p:nvPr>
        </p:nvSpPr>
        <p:spPr/>
        <p:txBody>
          <a:bodyPr>
            <a:normAutofit fontScale="92500" lnSpcReduction="10000"/>
          </a:bodyPr>
          <a:lstStyle/>
          <a:p>
            <a:r>
              <a:rPr lang="es-MX" dirty="0" smtClean="0"/>
              <a:t>Vernon resume el problema de esta manera: “Es aconsejable la adopción de una pausa de descanso –que permita un refrigerio –durante los turnos de cinco horas de trabajo:</a:t>
            </a:r>
          </a:p>
          <a:p>
            <a:r>
              <a:rPr lang="es-MX" i="1" dirty="0"/>
              <a:t>a</a:t>
            </a:r>
            <a:r>
              <a:rPr lang="es-MX" i="1" dirty="0" smtClean="0"/>
              <a:t>) por razones fisiológicas</a:t>
            </a:r>
            <a:r>
              <a:rPr lang="es-MX" dirty="0" smtClean="0"/>
              <a:t>, pues es frecuente que un período de seis horas se extienda entre el desayuno y la comida principal.</a:t>
            </a:r>
          </a:p>
          <a:p>
            <a:r>
              <a:rPr lang="es-MX" i="1" dirty="0"/>
              <a:t>b</a:t>
            </a:r>
            <a:r>
              <a:rPr lang="es-MX" i="1" dirty="0" smtClean="0"/>
              <a:t>) por razones psicológicas</a:t>
            </a:r>
            <a:r>
              <a:rPr lang="es-MX" dirty="0" smtClean="0"/>
              <a:t>, que dependen del alivio de la monotonía.</a:t>
            </a:r>
            <a:endParaRPr lang="es-MX"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Monotonía</a:t>
            </a:r>
            <a:endParaRPr lang="es-MX" dirty="0"/>
          </a:p>
        </p:txBody>
      </p:sp>
      <p:sp>
        <p:nvSpPr>
          <p:cNvPr id="3" name="2 Marcador de contenido"/>
          <p:cNvSpPr>
            <a:spLocks noGrp="1"/>
          </p:cNvSpPr>
          <p:nvPr>
            <p:ph idx="1"/>
          </p:nvPr>
        </p:nvSpPr>
        <p:spPr/>
        <p:txBody>
          <a:bodyPr/>
          <a:lstStyle/>
          <a:p>
            <a:r>
              <a:rPr lang="es-MX" dirty="0" smtClean="0"/>
              <a:t>Así como se usa la palabra “fatiga” para describir una variedad de incapacidades orgánicas, externamente condicionadas de distinta manera, se usa la palabra “monotonía” para describir toda una variedad de situaciones personales diferentemente condicionadas.</a:t>
            </a:r>
            <a:endParaRPr lang="es-MX"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Monotonía</a:t>
            </a:r>
            <a:endParaRPr lang="es-MX" dirty="0"/>
          </a:p>
        </p:txBody>
      </p:sp>
      <p:sp>
        <p:nvSpPr>
          <p:cNvPr id="3" name="2 Marcador de contenido"/>
          <p:cNvSpPr>
            <a:spLocks noGrp="1"/>
          </p:cNvSpPr>
          <p:nvPr>
            <p:ph idx="1"/>
          </p:nvPr>
        </p:nvSpPr>
        <p:spPr/>
        <p:txBody>
          <a:bodyPr>
            <a:normAutofit/>
          </a:bodyPr>
          <a:lstStyle/>
          <a:p>
            <a:r>
              <a:rPr lang="es-MX" dirty="0" smtClean="0"/>
              <a:t>Suele suponerse, con bastante ligereza, que monotonía es sinónimo de “repetición de movimientos”.</a:t>
            </a:r>
          </a:p>
          <a:p>
            <a:r>
              <a:rPr lang="es-MX" dirty="0" smtClean="0"/>
              <a:t>Literalmente, “monótono” significa “de un solo tono”, sugiere ausencia de cambio, bebida insípida, uniformidad inerte, una situación que no proporciona al individuo ningún estimulante intelectual, ningún cambio emocional.</a:t>
            </a:r>
            <a:endParaRPr lang="es-MX"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Monotonía</a:t>
            </a:r>
            <a:endParaRPr lang="es-MX" dirty="0"/>
          </a:p>
        </p:txBody>
      </p:sp>
      <p:sp>
        <p:nvSpPr>
          <p:cNvPr id="3" name="2 Marcador de contenido"/>
          <p:cNvSpPr>
            <a:spLocks noGrp="1"/>
          </p:cNvSpPr>
          <p:nvPr>
            <p:ph idx="1"/>
          </p:nvPr>
        </p:nvSpPr>
        <p:spPr/>
        <p:txBody>
          <a:bodyPr/>
          <a:lstStyle/>
          <a:p>
            <a:r>
              <a:rPr lang="es-MX" dirty="0" smtClean="0"/>
              <a:t>Un punto de vista, que se pasa por alto, es que si se estudia al obrero como un ser humano, y no solamente como el ejecutor de un proceso de repetición, en muchos procesos se obtienen compensaciones.</a:t>
            </a:r>
          </a:p>
          <a:p>
            <a:r>
              <a:rPr lang="es-MX" dirty="0" smtClean="0"/>
              <a:t>Quien investigue el trabajo de repetición tropezará con problemas personales que no deben descuidarse.</a:t>
            </a:r>
            <a:endParaRPr lang="es-MX"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Monotonía</a:t>
            </a:r>
            <a:endParaRPr lang="es-MX" dirty="0"/>
          </a:p>
        </p:txBody>
      </p:sp>
      <p:sp>
        <p:nvSpPr>
          <p:cNvPr id="3" name="2 Marcador de contenido"/>
          <p:cNvSpPr>
            <a:spLocks noGrp="1"/>
          </p:cNvSpPr>
          <p:nvPr>
            <p:ph idx="1"/>
          </p:nvPr>
        </p:nvSpPr>
        <p:spPr/>
        <p:txBody>
          <a:bodyPr/>
          <a:lstStyle/>
          <a:p>
            <a:r>
              <a:rPr lang="es-MX" dirty="0" smtClean="0"/>
              <a:t>Antes de poder determinar el papel que desempeña lo que llamamos “monotonía”, necesitamos conocer con exactitud:</a:t>
            </a:r>
          </a:p>
          <a:p>
            <a:r>
              <a:rPr lang="es-MX" dirty="0" smtClean="0"/>
              <a:t>A) las condiciones externas del trabajo,</a:t>
            </a:r>
          </a:p>
          <a:p>
            <a:r>
              <a:rPr lang="es-MX" dirty="0" smtClean="0"/>
              <a:t>B) la situación personal dentro de la comunidad,</a:t>
            </a:r>
          </a:p>
          <a:p>
            <a:r>
              <a:rPr lang="es-MX" dirty="0" smtClean="0"/>
              <a:t>C) las diferencias individuales de capacidad y temperamento.</a:t>
            </a:r>
            <a:endParaRPr lang="es-MX"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Monotonía</a:t>
            </a:r>
            <a:endParaRPr lang="es-MX" dirty="0"/>
          </a:p>
        </p:txBody>
      </p:sp>
      <p:sp>
        <p:nvSpPr>
          <p:cNvPr id="3" name="2 Marcador de contenido"/>
          <p:cNvSpPr>
            <a:spLocks noGrp="1"/>
          </p:cNvSpPr>
          <p:nvPr>
            <p:ph idx="1"/>
          </p:nvPr>
        </p:nvSpPr>
        <p:spPr/>
        <p:txBody>
          <a:bodyPr>
            <a:normAutofit fontScale="92500"/>
          </a:bodyPr>
          <a:lstStyle/>
          <a:p>
            <a:r>
              <a:rPr lang="es-MX" dirty="0" smtClean="0"/>
              <a:t>La palabra monotonía, como la palabra fatiga, se emplean generalmente para designar cualquier clase de desequilibrio inducido en el obrero, de tal suerte que no se pueda seguir trabajando, o que sólo pueda seguir en un nivel de actividad menor.</a:t>
            </a:r>
          </a:p>
          <a:p>
            <a:r>
              <a:rPr lang="es-MX" dirty="0" smtClean="0"/>
              <a:t>El desequilibrio es, con palabras de </a:t>
            </a:r>
            <a:r>
              <a:rPr lang="es-MX" dirty="0" err="1" smtClean="0"/>
              <a:t>Cannon</a:t>
            </a:r>
            <a:r>
              <a:rPr lang="es-MX" dirty="0" smtClean="0"/>
              <a:t>, tanto </a:t>
            </a:r>
            <a:r>
              <a:rPr lang="es-MX" dirty="0" err="1" smtClean="0"/>
              <a:t>interoefectivo</a:t>
            </a:r>
            <a:r>
              <a:rPr lang="es-MX" dirty="0" smtClean="0"/>
              <a:t> como </a:t>
            </a:r>
            <a:r>
              <a:rPr lang="es-MX" dirty="0" err="1" smtClean="0"/>
              <a:t>exteroefectivo</a:t>
            </a:r>
            <a:r>
              <a:rPr lang="es-MX" dirty="0" smtClean="0"/>
              <a:t>; hay un desequilibrio dentro del individuo, y entre él y su trabajo.</a:t>
            </a:r>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r"/>
            <a:r>
              <a:rPr lang="es-MX" sz="2800" b="1" dirty="0" smtClean="0"/>
              <a:t>BIOGRAFÍA </a:t>
            </a:r>
            <a:endParaRPr lang="es-MX" sz="2800" dirty="0"/>
          </a:p>
        </p:txBody>
      </p:sp>
      <p:sp>
        <p:nvSpPr>
          <p:cNvPr id="3" name="2 Marcador de contenido"/>
          <p:cNvSpPr>
            <a:spLocks noGrp="1"/>
          </p:cNvSpPr>
          <p:nvPr>
            <p:ph idx="1"/>
          </p:nvPr>
        </p:nvSpPr>
        <p:spPr>
          <a:xfrm>
            <a:off x="1100142" y="1285860"/>
            <a:ext cx="7615262" cy="5500726"/>
          </a:xfrm>
        </p:spPr>
        <p:txBody>
          <a:bodyPr>
            <a:normAutofit fontScale="85000" lnSpcReduction="20000"/>
          </a:bodyPr>
          <a:lstStyle/>
          <a:p>
            <a:r>
              <a:rPr lang="es-MX" dirty="0" smtClean="0"/>
              <a:t>Es sobre todo conocido por su investigación que incluye los estudios de Hawthorne o "Hawthorne </a:t>
            </a:r>
            <a:r>
              <a:rPr lang="es-MX" dirty="0" err="1" smtClean="0"/>
              <a:t>Studies</a:t>
            </a:r>
            <a:r>
              <a:rPr lang="es-MX" dirty="0" smtClean="0"/>
              <a:t>" de “</a:t>
            </a:r>
            <a:r>
              <a:rPr lang="es-MX" i="1" dirty="0" smtClean="0"/>
              <a:t>la lógica del sentimiento” </a:t>
            </a:r>
            <a:r>
              <a:rPr lang="es-MX" dirty="0" smtClean="0"/>
              <a:t>de los trabajadores y la “</a:t>
            </a:r>
            <a:r>
              <a:rPr lang="es-MX" i="1" dirty="0" smtClean="0"/>
              <a:t>lógica del coste y la eficiencia” </a:t>
            </a:r>
            <a:r>
              <a:rPr lang="es-MX" dirty="0" smtClean="0"/>
              <a:t>de los directivos que podría conducir a conflictos dentro de las organizaciones.</a:t>
            </a:r>
            <a:br>
              <a:rPr lang="es-MX" dirty="0" smtClean="0"/>
            </a:br>
            <a:r>
              <a:rPr lang="es-MX" dirty="0" smtClean="0"/>
              <a:t>Afirma que el estudio aplicado de las relaciones de trabajo requieren la integración de varias perspectivas.</a:t>
            </a:r>
          </a:p>
          <a:p>
            <a:r>
              <a:rPr lang="es-MX" dirty="0" smtClean="0"/>
              <a:t>La idea principal de este sociólogo fue la de modificar el modelo mecánico del comportamiento organizaciones para sustituirlo por otro que tuviese mas en cuenta los sentimientos, actitudes, complejidad motivacional y otros aspectos del sujeto humano.</a:t>
            </a:r>
          </a:p>
          <a:p>
            <a:endParaRPr lang="es-MX"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Prefacio                                  </a:t>
            </a:r>
            <a:r>
              <a:rPr lang="es-MX" sz="2000" dirty="0" smtClean="0"/>
              <a:t>Sergio </a:t>
            </a:r>
            <a:r>
              <a:rPr lang="es-MX" sz="2000" dirty="0" err="1" smtClean="0"/>
              <a:t>Bagú</a:t>
            </a:r>
            <a:endParaRPr lang="es-MX" dirty="0"/>
          </a:p>
        </p:txBody>
      </p:sp>
      <p:sp>
        <p:nvSpPr>
          <p:cNvPr id="3" name="2 Marcador de contenido"/>
          <p:cNvSpPr>
            <a:spLocks noGrp="1"/>
          </p:cNvSpPr>
          <p:nvPr>
            <p:ph idx="1"/>
          </p:nvPr>
        </p:nvSpPr>
        <p:spPr/>
        <p:txBody>
          <a:bodyPr/>
          <a:lstStyle/>
          <a:p>
            <a:r>
              <a:rPr lang="es-MX" dirty="0" smtClean="0"/>
              <a:t>La sociología industrial gira alrededor de la actitud del individuo frente al trabajo</a:t>
            </a:r>
          </a:p>
          <a:p>
            <a:r>
              <a:rPr lang="es-MX" dirty="0" smtClean="0"/>
              <a:t>Ha existido cierto empeño tendiente a descubrir, </a:t>
            </a:r>
            <a:r>
              <a:rPr lang="es-MX" i="1" dirty="0" smtClean="0"/>
              <a:t>por vía empírica,</a:t>
            </a:r>
            <a:r>
              <a:rPr lang="es-MX" dirty="0" smtClean="0"/>
              <a:t> una relación de causalidad entre el fruto del esfuerzo individual y las condiciones en que se desarrolla ese esfuerzo</a:t>
            </a:r>
            <a:endParaRPr lang="es-MX"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Prefacio                                  </a:t>
            </a:r>
            <a:r>
              <a:rPr lang="es-MX" sz="2000" dirty="0" smtClean="0"/>
              <a:t>Sergio </a:t>
            </a:r>
            <a:r>
              <a:rPr lang="es-MX" sz="2000" dirty="0" err="1" smtClean="0"/>
              <a:t>Bagú</a:t>
            </a:r>
            <a:endParaRPr lang="es-MX" dirty="0"/>
          </a:p>
        </p:txBody>
      </p:sp>
      <p:sp>
        <p:nvSpPr>
          <p:cNvPr id="3" name="2 Marcador de contenido"/>
          <p:cNvSpPr>
            <a:spLocks noGrp="1"/>
          </p:cNvSpPr>
          <p:nvPr>
            <p:ph idx="1"/>
          </p:nvPr>
        </p:nvSpPr>
        <p:spPr/>
        <p:txBody>
          <a:bodyPr/>
          <a:lstStyle/>
          <a:p>
            <a:r>
              <a:rPr lang="es-MX" dirty="0" smtClean="0"/>
              <a:t>Donde quiera que varios seres humanos comenzaran a trabajar sólo para el provecho de otro ser humano, tratara éste de extraer el mayor beneficio personal posible y aquéllos de entregar de sí el mínimo de esfuerzo, de ingenio y de eficacia.</a:t>
            </a:r>
            <a:endParaRPr lang="es-MX"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lstStyle/>
          <a:p>
            <a:r>
              <a:rPr lang="es-MX" dirty="0" smtClean="0"/>
              <a:t>Prefacio                                  </a:t>
            </a:r>
            <a:r>
              <a:rPr lang="es-MX" sz="2000" dirty="0" smtClean="0"/>
              <a:t>Sergio </a:t>
            </a:r>
            <a:r>
              <a:rPr lang="es-MX" sz="2000" dirty="0" err="1" smtClean="0"/>
              <a:t>Bagú</a:t>
            </a:r>
            <a:endParaRPr lang="es-MX" dirty="0"/>
          </a:p>
        </p:txBody>
      </p:sp>
      <p:sp>
        <p:nvSpPr>
          <p:cNvPr id="3" name="2 Marcador de contenido"/>
          <p:cNvSpPr>
            <a:spLocks noGrp="1"/>
          </p:cNvSpPr>
          <p:nvPr>
            <p:ph idx="1"/>
          </p:nvPr>
        </p:nvSpPr>
        <p:spPr/>
        <p:txBody>
          <a:bodyPr>
            <a:normAutofit lnSpcReduction="10000"/>
          </a:bodyPr>
          <a:lstStyle/>
          <a:p>
            <a:r>
              <a:rPr lang="es-MX" dirty="0" smtClean="0"/>
              <a:t>Hacia fines del siglo XIX y principios del XX es tanto fuera como dentro de la misma unidad productiva que comienzan a surgir iniciativas a fin de comprender mejor las condiciones de la productividad humana.</a:t>
            </a:r>
          </a:p>
          <a:p>
            <a:r>
              <a:rPr lang="es-MX" dirty="0" smtClean="0"/>
              <a:t>Del obrero sólo interesa su capacidad de rendimiento; la curiosidad del investigador jamás excede los límites de lo cuantitativo en términos de productividad.</a:t>
            </a:r>
            <a:endParaRPr lang="es-MX"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Prefacio                                  </a:t>
            </a:r>
            <a:r>
              <a:rPr lang="es-MX" sz="2000" dirty="0" smtClean="0"/>
              <a:t>Sergio </a:t>
            </a:r>
            <a:r>
              <a:rPr lang="es-MX" sz="2000" dirty="0" err="1" smtClean="0"/>
              <a:t>Bagú</a:t>
            </a:r>
            <a:endParaRPr lang="es-MX" dirty="0"/>
          </a:p>
        </p:txBody>
      </p:sp>
      <p:sp>
        <p:nvSpPr>
          <p:cNvPr id="3" name="2 Marcador de contenido"/>
          <p:cNvSpPr>
            <a:spLocks noGrp="1"/>
          </p:cNvSpPr>
          <p:nvPr>
            <p:ph idx="1"/>
          </p:nvPr>
        </p:nvSpPr>
        <p:spPr/>
        <p:txBody>
          <a:bodyPr/>
          <a:lstStyle/>
          <a:p>
            <a:r>
              <a:rPr lang="es-MX" dirty="0" smtClean="0"/>
              <a:t>El esfuerzo humano es, para Elton Mayo, la consecuencia de factores que no se descubren en la ficha individual clásica y llega, por allí a la conclusión de que el conocimiento de estos factores permite modificar la productividad individual.</a:t>
            </a:r>
            <a:endParaRPr lang="es-MX"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Prefacio                                  </a:t>
            </a:r>
            <a:r>
              <a:rPr lang="es-MX" sz="2000" dirty="0" smtClean="0"/>
              <a:t>Sergio </a:t>
            </a:r>
            <a:r>
              <a:rPr lang="es-MX" sz="2000" dirty="0" err="1" smtClean="0"/>
              <a:t>Bagú</a:t>
            </a:r>
            <a:endParaRPr lang="es-MX" dirty="0"/>
          </a:p>
        </p:txBody>
      </p:sp>
      <p:sp>
        <p:nvSpPr>
          <p:cNvPr id="3" name="2 Marcador de contenido"/>
          <p:cNvSpPr>
            <a:spLocks noGrp="1"/>
          </p:cNvSpPr>
          <p:nvPr>
            <p:ph idx="1"/>
          </p:nvPr>
        </p:nvSpPr>
        <p:spPr/>
        <p:txBody>
          <a:bodyPr>
            <a:normAutofit/>
          </a:bodyPr>
          <a:lstStyle/>
          <a:p>
            <a:r>
              <a:rPr lang="es-MX" dirty="0" smtClean="0"/>
              <a:t>Elton Mayo, cuyas investigaciones se inician antes de 1930, publica la primera edición de su obra en 1933.</a:t>
            </a:r>
          </a:p>
          <a:p>
            <a:r>
              <a:rPr lang="es-MX" dirty="0" smtClean="0"/>
              <a:t>Los estudios socio-industriales tienen carácter práctico inmediato. Se trata de conocer la personalidad del trabajador, saber por qué produce lo que produce, y cómo, cambiando ciertas condiciones puede llegar a producir más.</a:t>
            </a:r>
            <a:endParaRPr lang="es-MX"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Prefacio                                  </a:t>
            </a:r>
            <a:r>
              <a:rPr lang="es-MX" sz="2000" dirty="0" smtClean="0"/>
              <a:t>Sergio </a:t>
            </a:r>
            <a:r>
              <a:rPr lang="es-MX" sz="2000" dirty="0" err="1" smtClean="0"/>
              <a:t>Bagú</a:t>
            </a:r>
            <a:endParaRPr lang="es-MX" dirty="0"/>
          </a:p>
        </p:txBody>
      </p:sp>
      <p:sp>
        <p:nvSpPr>
          <p:cNvPr id="3" name="2 Marcador de contenido"/>
          <p:cNvSpPr>
            <a:spLocks noGrp="1"/>
          </p:cNvSpPr>
          <p:nvPr>
            <p:ph idx="1"/>
          </p:nvPr>
        </p:nvSpPr>
        <p:spPr/>
        <p:txBody>
          <a:bodyPr>
            <a:normAutofit lnSpcReduction="10000"/>
          </a:bodyPr>
          <a:lstStyle/>
          <a:p>
            <a:r>
              <a:rPr lang="es-MX" dirty="0" smtClean="0"/>
              <a:t>Los psicólogos invadieron los talleres y comenzaron a medir la fatiga y las reacciones de los obreros a la luz, a las reprimendas de los capataces y a las noticias sobre torneos.</a:t>
            </a:r>
          </a:p>
          <a:p>
            <a:r>
              <a:rPr lang="es-MX" dirty="0" smtClean="0"/>
              <a:t>Los sociólogos comenzaron a escribir folletos y libros con instrucciones a los capataces y a los administradores sobre la forma de tratar al obrero y lograr de él mayor productividad.</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467</TotalTime>
  <Words>1612</Words>
  <Application>Microsoft Office PowerPoint</Application>
  <PresentationFormat>Presentación en pantalla (4:3)</PresentationFormat>
  <Paragraphs>80</Paragraphs>
  <Slides>28</Slides>
  <Notes>0</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Solsticio</vt:lpstr>
      <vt:lpstr>PROBLEMAS HUMANOS DE UNA CIVILIZACIÓN INDUSTRIAL</vt:lpstr>
      <vt:lpstr>ELTON MAYO, BIOGRAFÍA </vt:lpstr>
      <vt:lpstr>BIOGRAFÍA </vt:lpstr>
      <vt:lpstr>Prefacio                                  Sergio Bagú</vt:lpstr>
      <vt:lpstr>Prefacio                                  Sergio Bagú</vt:lpstr>
      <vt:lpstr>Prefacio                                  Sergio Bagú</vt:lpstr>
      <vt:lpstr>Prefacio                                  Sergio Bagú</vt:lpstr>
      <vt:lpstr>Prefacio                                  Sergio Bagú</vt:lpstr>
      <vt:lpstr>Prefacio                                  Sergio Bagú</vt:lpstr>
      <vt:lpstr>Prefacio                                  Sergio Bagú</vt:lpstr>
      <vt:lpstr>Prefacio                                  Sergio Bagú</vt:lpstr>
      <vt:lpstr>Prefacio                                  Elton Mayo</vt:lpstr>
      <vt:lpstr>Prefacio                                  Elton Mayo</vt:lpstr>
      <vt:lpstr>Fatiga</vt:lpstr>
      <vt:lpstr>Fatiga</vt:lpstr>
      <vt:lpstr>Fatiga</vt:lpstr>
      <vt:lpstr>Fatiga</vt:lpstr>
      <vt:lpstr>Fatiga</vt:lpstr>
      <vt:lpstr>Fatiga</vt:lpstr>
      <vt:lpstr>Monotonía</vt:lpstr>
      <vt:lpstr>Monotonía</vt:lpstr>
      <vt:lpstr>Monotonía</vt:lpstr>
      <vt:lpstr>Monotonía</vt:lpstr>
      <vt:lpstr>Monotonía</vt:lpstr>
      <vt:lpstr>Monotonía</vt:lpstr>
      <vt:lpstr>Monotonía</vt:lpstr>
      <vt:lpstr>Monotonía</vt:lpstr>
      <vt:lpstr>Monotonía</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ADMINISTRACION</dc:creator>
  <cp:lastModifiedBy>ADMINISTRACION</cp:lastModifiedBy>
  <cp:revision>21</cp:revision>
  <dcterms:created xsi:type="dcterms:W3CDTF">2009-10-06T15:59:37Z</dcterms:created>
  <dcterms:modified xsi:type="dcterms:W3CDTF">2009-10-06T23:47:27Z</dcterms:modified>
</cp:coreProperties>
</file>