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4"/>
  </p:notesMasterIdLst>
  <p:sldIdLst>
    <p:sldId id="256" r:id="rId2"/>
    <p:sldId id="283" r:id="rId3"/>
    <p:sldId id="282" r:id="rId4"/>
    <p:sldId id="279" r:id="rId5"/>
    <p:sldId id="257" r:id="rId6"/>
    <p:sldId id="258" r:id="rId7"/>
    <p:sldId id="259" r:id="rId8"/>
    <p:sldId id="260" r:id="rId9"/>
    <p:sldId id="265" r:id="rId10"/>
    <p:sldId id="266" r:id="rId11"/>
    <p:sldId id="280" r:id="rId12"/>
    <p:sldId id="267" r:id="rId13"/>
    <p:sldId id="268" r:id="rId14"/>
    <p:sldId id="269" r:id="rId15"/>
    <p:sldId id="270" r:id="rId16"/>
    <p:sldId id="271" r:id="rId17"/>
    <p:sldId id="272" r:id="rId18"/>
    <p:sldId id="273" r:id="rId19"/>
    <p:sldId id="274" r:id="rId20"/>
    <p:sldId id="275" r:id="rId21"/>
    <p:sldId id="281" r:id="rId22"/>
    <p:sldId id="276" r:id="rId23"/>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4714" autoAdjust="0"/>
  </p:normalViewPr>
  <p:slideViewPr>
    <p:cSldViewPr>
      <p:cViewPr varScale="1">
        <p:scale>
          <a:sx n="106" d="100"/>
          <a:sy n="106" d="100"/>
        </p:scale>
        <p:origin x="-390"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MX"/>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2EEF201-5BDD-49C5-84D1-D00095987073}" type="datetimeFigureOut">
              <a:rPr lang="es-MX" smtClean="0"/>
              <a:pPr/>
              <a:t>13/10/2009</a:t>
            </a:fld>
            <a:endParaRPr lang="es-MX"/>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MX"/>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MX"/>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8DA4821-805E-42F9-9215-4DF9CC81FBA2}" type="slidenum">
              <a:rPr lang="es-MX" smtClean="0"/>
              <a:pPr/>
              <a:t>‹Nº›</a:t>
            </a:fld>
            <a:endParaRPr lang="es-MX"/>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8" name="7 Título"/>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a:xfrm>
            <a:off x="6400800" y="6355080"/>
            <a:ext cx="2286000" cy="365760"/>
          </a:xfrm>
        </p:spPr>
        <p:txBody>
          <a:bodyPr/>
          <a:lstStyle>
            <a:lvl1pPr>
              <a:defRPr sz="1400"/>
            </a:lvl1pPr>
          </a:lstStyle>
          <a:p>
            <a:fld id="{11452ABF-710D-4007-A812-E725630E1921}" type="datetime1">
              <a:rPr lang="es-MX" smtClean="0"/>
              <a:pPr/>
              <a:t>13/10/2009</a:t>
            </a:fld>
            <a:endParaRPr lang="es-MX"/>
          </a:p>
        </p:txBody>
      </p:sp>
      <p:sp>
        <p:nvSpPr>
          <p:cNvPr id="17" name="16 Marcador de pie de página"/>
          <p:cNvSpPr>
            <a:spLocks noGrp="1"/>
          </p:cNvSpPr>
          <p:nvPr>
            <p:ph type="ftr" sz="quarter" idx="11"/>
          </p:nvPr>
        </p:nvSpPr>
        <p:spPr>
          <a:xfrm>
            <a:off x="2898648" y="6355080"/>
            <a:ext cx="3474720" cy="365760"/>
          </a:xfrm>
        </p:spPr>
        <p:txBody>
          <a:bodyPr/>
          <a:lstStyle/>
          <a:p>
            <a:endParaRPr lang="es-MX"/>
          </a:p>
        </p:txBody>
      </p:sp>
      <p:sp>
        <p:nvSpPr>
          <p:cNvPr id="29" name="28 Marcador de número de diapositiva"/>
          <p:cNvSpPr>
            <a:spLocks noGrp="1"/>
          </p:cNvSpPr>
          <p:nvPr>
            <p:ph type="sldNum" sz="quarter" idx="12"/>
          </p:nvPr>
        </p:nvSpPr>
        <p:spPr>
          <a:xfrm>
            <a:off x="1216152" y="6355080"/>
            <a:ext cx="1219200" cy="365760"/>
          </a:xfrm>
        </p:spPr>
        <p:txBody>
          <a:bodyPr/>
          <a:lstStyle/>
          <a:p>
            <a:fld id="{0F4277A4-C502-4970-94AB-0A3037B7329E}" type="slidenum">
              <a:rPr lang="es-MX" smtClean="0"/>
              <a:pPr/>
              <a:t>‹Nº›</a:t>
            </a:fld>
            <a:endParaRPr lang="es-MX"/>
          </a:p>
        </p:txBody>
      </p:sp>
      <p:sp>
        <p:nvSpPr>
          <p:cNvPr id="21" name="20 Rectángulo"/>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Rectángulo"/>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Rectángulo"/>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Rectángulo"/>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transition>
    <p:rand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7608734F-6F8B-48DB-9CFC-51C61A5E85EB}" type="datetime1">
              <a:rPr lang="es-MX" smtClean="0"/>
              <a:pPr/>
              <a:t>13/10/2009</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0F4277A4-C502-4970-94AB-0A3037B7329E}" type="slidenum">
              <a:rPr lang="es-MX" smtClean="0"/>
              <a:pPr/>
              <a:t>‹Nº›</a:t>
            </a:fld>
            <a:endParaRPr lang="es-MX"/>
          </a:p>
        </p:txBody>
      </p:sp>
    </p:spTree>
  </p:cSld>
  <p:clrMapOvr>
    <a:masterClrMapping/>
  </p:clrMapOvr>
  <p:transition>
    <p:rand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38"/>
            <a:ext cx="60198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9B03E477-EC5E-4471-84F9-B50D067BAC7C}" type="datetime1">
              <a:rPr lang="es-MX" smtClean="0"/>
              <a:pPr/>
              <a:t>13/10/2009</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0F4277A4-C502-4970-94AB-0A3037B7329E}" type="slidenum">
              <a:rPr lang="es-MX" smtClean="0"/>
              <a:pPr/>
              <a:t>‹Nº›</a:t>
            </a:fld>
            <a:endParaRPr lang="es-MX"/>
          </a:p>
        </p:txBody>
      </p:sp>
      <p:sp>
        <p:nvSpPr>
          <p:cNvPr id="7" name="6 Conector recto"/>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Triángulo isósceles"/>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Conector recto"/>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transition>
    <p:rand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4" name="3 Marcador de fecha"/>
          <p:cNvSpPr>
            <a:spLocks noGrp="1"/>
          </p:cNvSpPr>
          <p:nvPr>
            <p:ph type="dt" sz="half" idx="10"/>
          </p:nvPr>
        </p:nvSpPr>
        <p:spPr/>
        <p:txBody>
          <a:bodyPr/>
          <a:lstStyle/>
          <a:p>
            <a:fld id="{1A12245E-2A7C-4F7D-8C11-EA3812E6A951}" type="datetime1">
              <a:rPr lang="es-MX" smtClean="0"/>
              <a:pPr/>
              <a:t>13/10/2009</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0F4277A4-C502-4970-94AB-0A3037B7329E}" type="slidenum">
              <a:rPr lang="es-MX" smtClean="0"/>
              <a:pPr/>
              <a:t>‹Nº›</a:t>
            </a:fld>
            <a:endParaRPr lang="es-MX"/>
          </a:p>
        </p:txBody>
      </p:sp>
      <p:sp>
        <p:nvSpPr>
          <p:cNvPr id="8" name="7 Marcador de contenido"/>
          <p:cNvSpPr>
            <a:spLocks noGrp="1"/>
          </p:cNvSpPr>
          <p:nvPr>
            <p:ph sz="quarter" idx="1"/>
          </p:nvPr>
        </p:nvSpPr>
        <p:spPr>
          <a:xfrm>
            <a:off x="457200" y="1219200"/>
            <a:ext cx="8229600" cy="493776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transition>
    <p:rand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a:xfrm>
            <a:off x="6400800" y="6355080"/>
            <a:ext cx="2286000" cy="365760"/>
          </a:xfrm>
        </p:spPr>
        <p:txBody>
          <a:bodyPr/>
          <a:lstStyle/>
          <a:p>
            <a:fld id="{2212394A-2906-412E-B92F-02831BF8BEDE}" type="datetime1">
              <a:rPr lang="es-MX" smtClean="0"/>
              <a:pPr/>
              <a:t>13/10/2009</a:t>
            </a:fld>
            <a:endParaRPr lang="es-MX"/>
          </a:p>
        </p:txBody>
      </p:sp>
      <p:sp>
        <p:nvSpPr>
          <p:cNvPr id="5" name="4 Marcador de pie de página"/>
          <p:cNvSpPr>
            <a:spLocks noGrp="1"/>
          </p:cNvSpPr>
          <p:nvPr>
            <p:ph type="ftr" sz="quarter" idx="11"/>
          </p:nvPr>
        </p:nvSpPr>
        <p:spPr>
          <a:xfrm>
            <a:off x="2898648" y="6355080"/>
            <a:ext cx="3474720" cy="365760"/>
          </a:xfrm>
        </p:spPr>
        <p:txBody>
          <a:bodyPr/>
          <a:lstStyle/>
          <a:p>
            <a:endParaRPr lang="es-MX"/>
          </a:p>
        </p:txBody>
      </p:sp>
      <p:sp>
        <p:nvSpPr>
          <p:cNvPr id="6" name="5 Marcador de número de diapositiva"/>
          <p:cNvSpPr>
            <a:spLocks noGrp="1"/>
          </p:cNvSpPr>
          <p:nvPr>
            <p:ph type="sldNum" sz="quarter" idx="12"/>
          </p:nvPr>
        </p:nvSpPr>
        <p:spPr>
          <a:xfrm>
            <a:off x="1069848" y="6355080"/>
            <a:ext cx="1520952" cy="365760"/>
          </a:xfrm>
        </p:spPr>
        <p:txBody>
          <a:bodyPr/>
          <a:lstStyle/>
          <a:p>
            <a:fld id="{0F4277A4-C502-4970-94AB-0A3037B7329E}" type="slidenum">
              <a:rPr lang="es-MX" smtClean="0"/>
              <a:pPr/>
              <a:t>‹Nº›</a:t>
            </a:fld>
            <a:endParaRPr lang="es-MX"/>
          </a:p>
        </p:txBody>
      </p:sp>
      <p:sp>
        <p:nvSpPr>
          <p:cNvPr id="7" name="6 Rectángulo"/>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Rectángulo"/>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ransition>
    <p:rand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28600"/>
            <a:ext cx="8229600" cy="914400"/>
          </a:xfrm>
        </p:spPr>
        <p:txBody>
          <a:bodyPr/>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p:txBody>
          <a:bodyPr/>
          <a:lstStyle/>
          <a:p>
            <a:fld id="{12E5997F-3802-4AD8-926B-0F5AD2F8AC3B}" type="datetime1">
              <a:rPr lang="es-MX" smtClean="0"/>
              <a:pPr/>
              <a:t>13/10/2009</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0F4277A4-C502-4970-94AB-0A3037B7329E}" type="slidenum">
              <a:rPr lang="es-MX" smtClean="0"/>
              <a:pPr/>
              <a:t>‹Nº›</a:t>
            </a:fld>
            <a:endParaRPr lang="es-MX"/>
          </a:p>
        </p:txBody>
      </p:sp>
      <p:sp>
        <p:nvSpPr>
          <p:cNvPr id="9" name="8 Marcador de contenido"/>
          <p:cNvSpPr>
            <a:spLocks noGrp="1"/>
          </p:cNvSpPr>
          <p:nvPr>
            <p:ph sz="quarter" idx="1"/>
          </p:nvPr>
        </p:nvSpPr>
        <p:spPr>
          <a:xfrm>
            <a:off x="457200" y="1219200"/>
            <a:ext cx="4041648" cy="493776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1" name="10 Marcador de contenido"/>
          <p:cNvSpPr>
            <a:spLocks noGrp="1"/>
          </p:cNvSpPr>
          <p:nvPr>
            <p:ph sz="quarter" idx="2"/>
          </p:nvPr>
        </p:nvSpPr>
        <p:spPr>
          <a:xfrm>
            <a:off x="4632198" y="1216152"/>
            <a:ext cx="4041648" cy="493776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transition>
    <p:rand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28600"/>
            <a:ext cx="8229600" cy="914400"/>
          </a:xfrm>
        </p:spPr>
        <p:txBody>
          <a:bodyPr anchor="ctr"/>
          <a:lstStyle>
            <a:lvl1pPr>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7" name="6 Marcador de fecha"/>
          <p:cNvSpPr>
            <a:spLocks noGrp="1"/>
          </p:cNvSpPr>
          <p:nvPr>
            <p:ph type="dt" sz="half" idx="10"/>
          </p:nvPr>
        </p:nvSpPr>
        <p:spPr/>
        <p:txBody>
          <a:bodyPr/>
          <a:lstStyle/>
          <a:p>
            <a:fld id="{6C5830E1-238B-46BC-8606-85D0F6A4BFAD}" type="datetime1">
              <a:rPr lang="es-MX" smtClean="0"/>
              <a:pPr/>
              <a:t>13/10/2009</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0F4277A4-C502-4970-94AB-0A3037B7329E}" type="slidenum">
              <a:rPr lang="es-MX" smtClean="0"/>
              <a:pPr/>
              <a:t>‹Nº›</a:t>
            </a:fld>
            <a:endParaRPr lang="es-MX"/>
          </a:p>
        </p:txBody>
      </p:sp>
      <p:sp>
        <p:nvSpPr>
          <p:cNvPr id="11" name="10 Marcador de contenido"/>
          <p:cNvSpPr>
            <a:spLocks noGrp="1"/>
          </p:cNvSpPr>
          <p:nvPr>
            <p:ph sz="quarter" idx="2"/>
          </p:nvPr>
        </p:nvSpPr>
        <p:spPr>
          <a:xfrm>
            <a:off x="457200" y="2133600"/>
            <a:ext cx="4038600" cy="40386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3" name="12 Marcador de contenido"/>
          <p:cNvSpPr>
            <a:spLocks noGrp="1"/>
          </p:cNvSpPr>
          <p:nvPr>
            <p:ph sz="quarter" idx="4"/>
          </p:nvPr>
        </p:nvSpPr>
        <p:spPr>
          <a:xfrm>
            <a:off x="4648200" y="2133600"/>
            <a:ext cx="4038600" cy="40386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transition>
    <p:rand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28600"/>
            <a:ext cx="8229600" cy="914400"/>
          </a:xfrm>
        </p:spPr>
        <p:txBody>
          <a:body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9ACCDBF8-6588-4403-A74F-FE5CFA31763D}" type="datetime1">
              <a:rPr lang="es-MX" smtClean="0"/>
              <a:pPr/>
              <a:t>13/10/2009</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0F4277A4-C502-4970-94AB-0A3037B7329E}" type="slidenum">
              <a:rPr lang="es-MX" smtClean="0"/>
              <a:pPr/>
              <a:t>‹Nº›</a:t>
            </a:fld>
            <a:endParaRPr lang="es-MX"/>
          </a:p>
        </p:txBody>
      </p:sp>
      <p:sp>
        <p:nvSpPr>
          <p:cNvPr id="6" name="5 Triángulo isósceles"/>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transition>
    <p:rand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2C16E848-F5B0-421D-BA3A-348AB39F1915}" type="datetime1">
              <a:rPr lang="es-MX" smtClean="0"/>
              <a:pPr/>
              <a:t>13/10/2009</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0F4277A4-C502-4970-94AB-0A3037B7329E}" type="slidenum">
              <a:rPr lang="es-MX" smtClean="0"/>
              <a:pPr/>
              <a:t>‹Nº›</a:t>
            </a:fld>
            <a:endParaRPr lang="es-MX"/>
          </a:p>
        </p:txBody>
      </p:sp>
      <p:sp>
        <p:nvSpPr>
          <p:cNvPr id="5" name="4 Conector recto"/>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Triángulo isósceles"/>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transition>
    <p:rand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3CD14D4A-0C2D-4EF8-8193-7D9B7B438637}" type="datetime1">
              <a:rPr lang="es-MX" smtClean="0"/>
              <a:pPr/>
              <a:t>13/10/2009</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0F4277A4-C502-4970-94AB-0A3037B7329E}" type="slidenum">
              <a:rPr lang="es-MX" smtClean="0"/>
              <a:pPr/>
              <a:t>‹Nº›</a:t>
            </a:fld>
            <a:endParaRPr lang="es-MX"/>
          </a:p>
        </p:txBody>
      </p:sp>
      <p:sp>
        <p:nvSpPr>
          <p:cNvPr id="8" name="7 Conector recto"/>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Conector recto"/>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Triángulo isósceles"/>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Marcador de contenido"/>
          <p:cNvSpPr>
            <a:spLocks noGrp="1"/>
          </p:cNvSpPr>
          <p:nvPr>
            <p:ph sz="quarter" idx="1"/>
          </p:nvPr>
        </p:nvSpPr>
        <p:spPr>
          <a:xfrm>
            <a:off x="304800" y="304800"/>
            <a:ext cx="5715000" cy="5715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transition>
    <p:rand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D60DAB9B-845F-4A6A-8229-3461BF229EE0}" type="datetime1">
              <a:rPr lang="es-MX" smtClean="0"/>
              <a:pPr/>
              <a:t>13/10/2009</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0F4277A4-C502-4970-94AB-0A3037B7329E}" type="slidenum">
              <a:rPr lang="es-MX" smtClean="0"/>
              <a:pPr/>
              <a:t>‹Nº›</a:t>
            </a:fld>
            <a:endParaRPr lang="es-MX"/>
          </a:p>
        </p:txBody>
      </p:sp>
      <p:sp>
        <p:nvSpPr>
          <p:cNvPr id="8" name="7 Conector recto"/>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Triángulo isósceles"/>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Rectángulo"/>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ransition>
    <p:rand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Marcador de título"/>
          <p:cNvSpPr>
            <a:spLocks noGrp="1"/>
          </p:cNvSpPr>
          <p:nvPr>
            <p:ph type="title"/>
          </p:nvPr>
        </p:nvSpPr>
        <p:spPr>
          <a:xfrm>
            <a:off x="457200" y="152400"/>
            <a:ext cx="8229600" cy="990600"/>
          </a:xfrm>
          <a:prstGeom prst="rect">
            <a:avLst/>
          </a:prstGeom>
        </p:spPr>
        <p:txBody>
          <a:bodyPr vert="horz" anchor="b" anchorCtr="0">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C1F039C8-3E4D-4779-B820-67AE452526F4}" type="datetime1">
              <a:rPr lang="es-MX" smtClean="0"/>
              <a:pPr/>
              <a:t>13/10/2009</a:t>
            </a:fld>
            <a:endParaRPr lang="es-MX"/>
          </a:p>
        </p:txBody>
      </p:sp>
      <p:sp>
        <p:nvSpPr>
          <p:cNvPr id="3" name="2 Marcador de pie de página"/>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es-MX"/>
          </a:p>
        </p:txBody>
      </p:sp>
      <p:sp>
        <p:nvSpPr>
          <p:cNvPr id="23" name="22 Marcador de número de diapositiva"/>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0F4277A4-C502-4970-94AB-0A3037B7329E}" type="slidenum">
              <a:rPr lang="es-MX" smtClean="0"/>
              <a:pPr/>
              <a:t>‹Nº›</a:t>
            </a:fld>
            <a:endParaRPr lang="es-MX"/>
          </a:p>
        </p:txBody>
      </p:sp>
      <p:sp>
        <p:nvSpPr>
          <p:cNvPr id="28" name="27 Conector recto"/>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Conector recto"/>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Triángulo isósceles"/>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random/>
  </p:transition>
  <p:hf hdr="0" ftr="0" dt="0"/>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normAutofit fontScale="90000"/>
          </a:bodyPr>
          <a:lstStyle/>
          <a:p>
            <a:r>
              <a:rPr lang="es-MX" dirty="0" smtClean="0"/>
              <a:t>PROBLEMAS HUMANOS DE UNA CIVILIZACIÓN INDUSTRIAL</a:t>
            </a:r>
            <a:endParaRPr lang="es-MX" dirty="0"/>
          </a:p>
        </p:txBody>
      </p:sp>
      <p:sp>
        <p:nvSpPr>
          <p:cNvPr id="3" name="2 Subtítulo"/>
          <p:cNvSpPr>
            <a:spLocks noGrp="1"/>
          </p:cNvSpPr>
          <p:nvPr>
            <p:ph type="subTitle" idx="1"/>
          </p:nvPr>
        </p:nvSpPr>
        <p:spPr/>
        <p:txBody>
          <a:bodyPr/>
          <a:lstStyle/>
          <a:p>
            <a:r>
              <a:rPr lang="es-MX" b="1" dirty="0" smtClean="0"/>
              <a:t>ELTON MAYO</a:t>
            </a:r>
            <a:endParaRPr lang="es-MX" dirty="0" smtClean="0"/>
          </a:p>
        </p:txBody>
      </p:sp>
      <p:sp>
        <p:nvSpPr>
          <p:cNvPr id="4" name="3 Marcador de número de diapositiva"/>
          <p:cNvSpPr>
            <a:spLocks noGrp="1"/>
          </p:cNvSpPr>
          <p:nvPr>
            <p:ph type="sldNum" sz="quarter" idx="12"/>
          </p:nvPr>
        </p:nvSpPr>
        <p:spPr/>
        <p:txBody>
          <a:bodyPr/>
          <a:lstStyle/>
          <a:p>
            <a:fld id="{0F4277A4-C502-4970-94AB-0A3037B7329E}" type="slidenum">
              <a:rPr lang="es-MX" smtClean="0"/>
              <a:pPr/>
              <a:t>1</a:t>
            </a:fld>
            <a:endParaRPr lang="es-MX"/>
          </a:p>
        </p:txBody>
      </p:sp>
    </p:spTree>
  </p:cSld>
  <p:clrMapOvr>
    <a:masterClrMapping/>
  </p:clrMapOvr>
  <p:transition>
    <p:random/>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57200" y="571480"/>
            <a:ext cx="8229600" cy="4525963"/>
          </a:xfrm>
        </p:spPr>
        <p:txBody>
          <a:bodyPr>
            <a:noAutofit/>
          </a:bodyPr>
          <a:lstStyle/>
          <a:p>
            <a:pPr algn="just"/>
            <a:r>
              <a:rPr lang="es-MX" sz="2500" dirty="0"/>
              <a:t>Los descubrimientos provisionales, sobre los </a:t>
            </a:r>
            <a:r>
              <a:rPr lang="es-MX" sz="2500" dirty="0" smtClean="0"/>
              <a:t>que se </a:t>
            </a:r>
            <a:r>
              <a:rPr lang="es-MX" sz="2500" dirty="0"/>
              <a:t>informado, pueden resumirse </a:t>
            </a:r>
            <a:r>
              <a:rPr lang="es-MX" sz="2500" dirty="0" smtClean="0"/>
              <a:t>de </a:t>
            </a:r>
            <a:r>
              <a:rPr lang="es-MX" sz="2500" dirty="0"/>
              <a:t>la siguiente </a:t>
            </a:r>
            <a:r>
              <a:rPr lang="es-MX" sz="2500" dirty="0" smtClean="0"/>
              <a:t>manera:</a:t>
            </a:r>
          </a:p>
          <a:p>
            <a:pPr algn="just"/>
            <a:endParaRPr lang="es-MX" sz="2500" dirty="0"/>
          </a:p>
          <a:p>
            <a:pPr marL="0" indent="0" algn="just">
              <a:buNone/>
            </a:pPr>
            <a:r>
              <a:rPr lang="es-MX" sz="2500" dirty="0" smtClean="0"/>
              <a:t>No </a:t>
            </a:r>
            <a:r>
              <a:rPr lang="es-MX" sz="2500" dirty="0"/>
              <a:t>existe una única forma simple de fatiga orgánica: hay muchos tipos de fatiga. Los que hasta ahora han estudiado los fisiólogos son incapacidades orgánicas identificables cuya causa es</a:t>
            </a:r>
            <a:r>
              <a:rPr lang="es-MX" sz="2500" dirty="0" smtClean="0"/>
              <a:t>:</a:t>
            </a:r>
          </a:p>
          <a:p>
            <a:pPr marL="977900" indent="-514350" algn="just">
              <a:buFont typeface="+mj-lt"/>
              <a:buAutoNum type="alphaLcPeriod"/>
            </a:pPr>
            <a:r>
              <a:rPr lang="es-MX" sz="2500" dirty="0" smtClean="0"/>
              <a:t>Una </a:t>
            </a:r>
            <a:r>
              <a:rPr lang="es-MX" sz="2500" dirty="0"/>
              <a:t>capacidad deficiente del individuo. El individuo está, por ejemplo, "fuera de entrenamiento" para correr.</a:t>
            </a:r>
          </a:p>
          <a:p>
            <a:pPr marL="977900" indent="-514350" algn="just">
              <a:buFont typeface="+mj-lt"/>
              <a:buAutoNum type="alphaLcPeriod"/>
            </a:pPr>
            <a:r>
              <a:rPr lang="es-MX" sz="2500" dirty="0" smtClean="0"/>
              <a:t>Alguna </a:t>
            </a:r>
            <a:r>
              <a:rPr lang="es-MX" sz="2500" dirty="0"/>
              <a:t>condición exterior que "interfiere" para imposibilitar la prosecución del trabajo. por ejemplo, una temperatura exterior de 35°C, con insuficiente movimiento de aire</a:t>
            </a:r>
            <a:r>
              <a:rPr lang="es-MX" sz="2500" dirty="0" smtClean="0"/>
              <a:t>.</a:t>
            </a:r>
            <a:endParaRPr lang="es-MX" sz="2500" dirty="0"/>
          </a:p>
        </p:txBody>
      </p:sp>
      <p:sp>
        <p:nvSpPr>
          <p:cNvPr id="5" name="4 Marcador de número de diapositiva"/>
          <p:cNvSpPr>
            <a:spLocks noGrp="1"/>
          </p:cNvSpPr>
          <p:nvPr>
            <p:ph type="sldNum" sz="quarter" idx="12"/>
          </p:nvPr>
        </p:nvSpPr>
        <p:spPr/>
        <p:txBody>
          <a:bodyPr/>
          <a:lstStyle/>
          <a:p>
            <a:fld id="{0F4277A4-C502-4970-94AB-0A3037B7329E}" type="slidenum">
              <a:rPr lang="es-MX" smtClean="0"/>
              <a:pPr/>
              <a:t>10</a:t>
            </a:fld>
            <a:endParaRPr lang="es-MX"/>
          </a:p>
        </p:txBody>
      </p:sp>
    </p:spTree>
  </p:cSld>
  <p:clrMapOvr>
    <a:masterClrMapping/>
  </p:clrMapOvr>
  <p:transition>
    <p:random/>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57200" y="571480"/>
            <a:ext cx="8229600" cy="4525963"/>
          </a:xfrm>
        </p:spPr>
        <p:txBody>
          <a:bodyPr>
            <a:noAutofit/>
          </a:bodyPr>
          <a:lstStyle/>
          <a:p>
            <a:pPr algn="just"/>
            <a:r>
              <a:rPr lang="es-MX" sz="2800" dirty="0" smtClean="0"/>
              <a:t>La alternativa para estas deficiencias por fatiga es el logro de un estado de equilibrio que permita proseguir con la actividad casi indefinidamente.</a:t>
            </a:r>
          </a:p>
          <a:p>
            <a:pPr algn="just"/>
            <a:endParaRPr lang="es-MX" sz="2800" dirty="0" smtClean="0"/>
          </a:p>
          <a:p>
            <a:pPr algn="just"/>
            <a:r>
              <a:rPr lang="es-MX" sz="2800" dirty="0" smtClean="0"/>
              <a:t>Los estudios industriales de las "interferencias" que no sean de origen orgánico conducen a palabras tales como monotonía o hastío.</a:t>
            </a:r>
          </a:p>
          <a:p>
            <a:pPr algn="just"/>
            <a:endParaRPr lang="es-MX" sz="2800" dirty="0" smtClean="0"/>
          </a:p>
          <a:p>
            <a:pPr algn="just"/>
            <a:r>
              <a:rPr lang="es-MX" sz="2800" dirty="0" smtClean="0"/>
              <a:t>Hasta en los primeros trabajos de Vernon y </a:t>
            </a:r>
            <a:r>
              <a:rPr lang="es-MX" sz="2800" dirty="0" err="1" smtClean="0"/>
              <a:t>Wyatt</a:t>
            </a:r>
            <a:r>
              <a:rPr lang="es-MX" sz="2800" dirty="0" smtClean="0"/>
              <a:t> se descubrió que los factores "temperamentales" y sociales son tan importantes como las diferencias de tipo de trabajo o de capacidad mental.</a:t>
            </a:r>
          </a:p>
          <a:p>
            <a:pPr algn="just"/>
            <a:endParaRPr lang="es-MX" sz="2800" dirty="0"/>
          </a:p>
        </p:txBody>
      </p:sp>
      <p:sp>
        <p:nvSpPr>
          <p:cNvPr id="4" name="3 Marcador de número de diapositiva"/>
          <p:cNvSpPr>
            <a:spLocks noGrp="1"/>
          </p:cNvSpPr>
          <p:nvPr>
            <p:ph type="sldNum" sz="quarter" idx="12"/>
          </p:nvPr>
        </p:nvSpPr>
        <p:spPr/>
        <p:txBody>
          <a:bodyPr/>
          <a:lstStyle/>
          <a:p>
            <a:fld id="{0F4277A4-C502-4970-94AB-0A3037B7329E}" type="slidenum">
              <a:rPr lang="es-MX" smtClean="0"/>
              <a:pPr/>
              <a:t>11</a:t>
            </a:fld>
            <a:endParaRPr lang="es-MX"/>
          </a:p>
        </p:txBody>
      </p:sp>
    </p:spTree>
  </p:cSld>
  <p:clrMapOvr>
    <a:masterClrMapping/>
  </p:clrMapOvr>
  <p:transition>
    <p:random/>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57200" y="1285860"/>
            <a:ext cx="8229600" cy="4643470"/>
          </a:xfrm>
        </p:spPr>
        <p:txBody>
          <a:bodyPr>
            <a:normAutofit/>
          </a:bodyPr>
          <a:lstStyle/>
          <a:p>
            <a:pPr algn="just"/>
            <a:r>
              <a:rPr lang="es-MX" dirty="0"/>
              <a:t>La investigación industrial permitió comprender claramente que los problemas de equilibrio y de esfuerzo humano </a:t>
            </a:r>
            <a:r>
              <a:rPr lang="es-MX" b="1" dirty="0"/>
              <a:t>no están enteramente contenidos</a:t>
            </a:r>
            <a:r>
              <a:rPr lang="es-MX" dirty="0"/>
              <a:t> dentro del terreno abarcado por la </a:t>
            </a:r>
            <a:r>
              <a:rPr lang="es-MX" b="1" dirty="0"/>
              <a:t>organización de la fábrica y el sistema ejecutivo</a:t>
            </a:r>
            <a:r>
              <a:rPr lang="es-MX" dirty="0" smtClean="0"/>
              <a:t>.</a:t>
            </a:r>
          </a:p>
          <a:p>
            <a:pPr algn="just"/>
            <a:endParaRPr lang="es-MX" dirty="0"/>
          </a:p>
          <a:p>
            <a:pPr algn="just"/>
            <a:r>
              <a:rPr lang="es-MX" dirty="0"/>
              <a:t>Algunas fuentes de desequilibrio personal y, especialmente, la falta de resistencia ante los acontecimientos adversos deben ser atribuidos a la desorganización cada vez mayor en la actualidad.</a:t>
            </a:r>
          </a:p>
        </p:txBody>
      </p:sp>
      <p:sp>
        <p:nvSpPr>
          <p:cNvPr id="5" name="4 Marcador de número de diapositiva"/>
          <p:cNvSpPr>
            <a:spLocks noGrp="1"/>
          </p:cNvSpPr>
          <p:nvPr>
            <p:ph type="sldNum" sz="quarter" idx="12"/>
          </p:nvPr>
        </p:nvSpPr>
        <p:spPr/>
        <p:txBody>
          <a:bodyPr/>
          <a:lstStyle/>
          <a:p>
            <a:fld id="{0F4277A4-C502-4970-94AB-0A3037B7329E}" type="slidenum">
              <a:rPr lang="es-MX" smtClean="0"/>
              <a:pPr/>
              <a:t>12</a:t>
            </a:fld>
            <a:endParaRPr lang="es-MX"/>
          </a:p>
        </p:txBody>
      </p:sp>
    </p:spTree>
  </p:cSld>
  <p:clrMapOvr>
    <a:masterClrMapping/>
  </p:clrMapOvr>
  <p:transition>
    <p:random/>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p:txBody>
          <a:bodyPr/>
          <a:lstStyle/>
          <a:p>
            <a:pPr algn="just"/>
            <a:r>
              <a:rPr lang="es-MX" dirty="0"/>
              <a:t>Un administrador ya no puede ocuparse exclusivamente de su función especial, con la suposición de que las normas establecidas por un código social en vigor continúan operando sobre los otros terrenos de la vida y acción humanas.</a:t>
            </a:r>
          </a:p>
        </p:txBody>
      </p:sp>
      <p:sp>
        <p:nvSpPr>
          <p:cNvPr id="5" name="4 Marcador de número de diapositiva"/>
          <p:cNvSpPr>
            <a:spLocks noGrp="1"/>
          </p:cNvSpPr>
          <p:nvPr>
            <p:ph type="sldNum" sz="quarter" idx="12"/>
          </p:nvPr>
        </p:nvSpPr>
        <p:spPr/>
        <p:txBody>
          <a:bodyPr/>
          <a:lstStyle/>
          <a:p>
            <a:fld id="{0F4277A4-C502-4970-94AB-0A3037B7329E}" type="slidenum">
              <a:rPr lang="es-MX" smtClean="0"/>
              <a:pPr/>
              <a:t>13</a:t>
            </a:fld>
            <a:endParaRPr lang="es-MX"/>
          </a:p>
        </p:txBody>
      </p:sp>
    </p:spTree>
  </p:cSld>
  <p:clrMapOvr>
    <a:masterClrMapping/>
  </p:clrMapOvr>
  <p:transition>
    <p:random/>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57200" y="1214422"/>
            <a:ext cx="8229600" cy="4525963"/>
          </a:xfrm>
        </p:spPr>
        <p:txBody>
          <a:bodyPr>
            <a:normAutofit/>
          </a:bodyPr>
          <a:lstStyle/>
          <a:p>
            <a:pPr algn="just"/>
            <a:r>
              <a:rPr lang="es-MX" dirty="0"/>
              <a:t>Brooks Adams, autor italiano, expone la importancia de una alta calidad del grupo administrativo en relación con el mantenimiento del equilibrio social.</a:t>
            </a:r>
          </a:p>
          <a:p>
            <a:pPr algn="just"/>
            <a:endParaRPr lang="es-MX" dirty="0"/>
          </a:p>
          <a:p>
            <a:pPr algn="just"/>
            <a:r>
              <a:rPr lang="es-MX" dirty="0"/>
              <a:t>Observa que en cualquier sociedad, la dirección corresponde a dos tipos de élite, la gubernamental y la no gubernamental; a esta última compete la dirección de todas las actividades industriales y económicas</a:t>
            </a:r>
          </a:p>
        </p:txBody>
      </p:sp>
      <p:sp>
        <p:nvSpPr>
          <p:cNvPr id="5" name="4 Marcador de número de diapositiva"/>
          <p:cNvSpPr>
            <a:spLocks noGrp="1"/>
          </p:cNvSpPr>
          <p:nvPr>
            <p:ph type="sldNum" sz="quarter" idx="12"/>
          </p:nvPr>
        </p:nvSpPr>
        <p:spPr/>
        <p:txBody>
          <a:bodyPr/>
          <a:lstStyle/>
          <a:p>
            <a:fld id="{0F4277A4-C502-4970-94AB-0A3037B7329E}" type="slidenum">
              <a:rPr lang="es-MX" smtClean="0"/>
              <a:pPr/>
              <a:t>14</a:t>
            </a:fld>
            <a:endParaRPr lang="es-MX"/>
          </a:p>
        </p:txBody>
      </p:sp>
    </p:spTree>
  </p:cSld>
  <p:clrMapOvr>
    <a:masterClrMapping/>
  </p:clrMapOvr>
  <p:transition>
    <p:random/>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57200" y="1643050"/>
            <a:ext cx="8229600" cy="4483113"/>
          </a:xfrm>
        </p:spPr>
        <p:txBody>
          <a:bodyPr/>
          <a:lstStyle/>
          <a:p>
            <a:pPr algn="just"/>
            <a:r>
              <a:rPr lang="es-MX" dirty="0"/>
              <a:t>Los problemas señalados por el presidente </a:t>
            </a:r>
            <a:r>
              <a:rPr lang="es-MX" dirty="0" err="1"/>
              <a:t>Hoover</a:t>
            </a:r>
            <a:r>
              <a:rPr lang="es-MX" dirty="0"/>
              <a:t> y por Sir </a:t>
            </a:r>
            <a:r>
              <a:rPr lang="es-MX" dirty="0" err="1"/>
              <a:t>Artur</a:t>
            </a:r>
            <a:r>
              <a:rPr lang="es-MX" dirty="0"/>
              <a:t> </a:t>
            </a:r>
            <a:r>
              <a:rPr lang="es-MX" dirty="0" err="1"/>
              <a:t>Salter</a:t>
            </a:r>
            <a:r>
              <a:rPr lang="es-MX" dirty="0"/>
              <a:t>, son problemas de colaboración humana. Cuando, dentro del grupo nacional, los hombres comiencen a trabajar juntos, por una finalidad común, la confianza se habrá restaurado.</a:t>
            </a:r>
          </a:p>
          <a:p>
            <a:pPr algn="just">
              <a:buNone/>
            </a:pPr>
            <a:endParaRPr lang="es-MX" dirty="0"/>
          </a:p>
        </p:txBody>
      </p:sp>
      <p:sp>
        <p:nvSpPr>
          <p:cNvPr id="5" name="4 Marcador de número de diapositiva"/>
          <p:cNvSpPr>
            <a:spLocks noGrp="1"/>
          </p:cNvSpPr>
          <p:nvPr>
            <p:ph type="sldNum" sz="quarter" idx="12"/>
          </p:nvPr>
        </p:nvSpPr>
        <p:spPr/>
        <p:txBody>
          <a:bodyPr/>
          <a:lstStyle/>
          <a:p>
            <a:fld id="{0F4277A4-C502-4970-94AB-0A3037B7329E}" type="slidenum">
              <a:rPr lang="es-MX" smtClean="0"/>
              <a:pPr/>
              <a:t>15</a:t>
            </a:fld>
            <a:endParaRPr lang="es-MX"/>
          </a:p>
        </p:txBody>
      </p:sp>
    </p:spTree>
  </p:cSld>
  <p:clrMapOvr>
    <a:masterClrMapping/>
  </p:clrMapOvr>
  <p:transition>
    <p:random/>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57200" y="1142984"/>
            <a:ext cx="8229600" cy="4983179"/>
          </a:xfrm>
        </p:spPr>
        <p:txBody>
          <a:bodyPr>
            <a:normAutofit/>
          </a:bodyPr>
          <a:lstStyle/>
          <a:p>
            <a:pPr algn="just"/>
            <a:r>
              <a:rPr lang="es-MX" dirty="0"/>
              <a:t>El primer problema es el del fracaso del esfuerzo </a:t>
            </a:r>
            <a:r>
              <a:rPr lang="es-MX" dirty="0" smtClean="0"/>
              <a:t>cooperativo </a:t>
            </a:r>
            <a:r>
              <a:rPr lang="es-MX" dirty="0"/>
              <a:t>dentro de la nación. Este fracaso, considerado como síntoma de desorganización social, es mucho más significativo que la aparición de puntos oscuros de crimen o suicidio.</a:t>
            </a:r>
          </a:p>
          <a:p>
            <a:pPr algn="just"/>
            <a:r>
              <a:rPr lang="es-MX" dirty="0"/>
              <a:t>La incomprensión entre empleadores y obreros, que se observa en todos los países civilizados, ilustra perfectamente este </a:t>
            </a:r>
            <a:r>
              <a:rPr lang="es-MX" dirty="0" smtClean="0"/>
              <a:t>fracaso.</a:t>
            </a:r>
            <a:endParaRPr lang="es-MX" dirty="0"/>
          </a:p>
          <a:p>
            <a:pPr algn="just"/>
            <a:endParaRPr lang="es-MX" dirty="0"/>
          </a:p>
        </p:txBody>
      </p:sp>
      <p:sp>
        <p:nvSpPr>
          <p:cNvPr id="5" name="4 Marcador de número de diapositiva"/>
          <p:cNvSpPr>
            <a:spLocks noGrp="1"/>
          </p:cNvSpPr>
          <p:nvPr>
            <p:ph type="sldNum" sz="quarter" idx="12"/>
          </p:nvPr>
        </p:nvSpPr>
        <p:spPr/>
        <p:txBody>
          <a:bodyPr/>
          <a:lstStyle/>
          <a:p>
            <a:fld id="{0F4277A4-C502-4970-94AB-0A3037B7329E}" type="slidenum">
              <a:rPr lang="es-MX" smtClean="0"/>
              <a:pPr/>
              <a:t>16</a:t>
            </a:fld>
            <a:endParaRPr lang="es-MX"/>
          </a:p>
        </p:txBody>
      </p:sp>
    </p:spTree>
  </p:cSld>
  <p:clrMapOvr>
    <a:masterClrMapping/>
  </p:clrMapOvr>
  <p:transition>
    <p:random/>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p:txBody>
          <a:bodyPr/>
          <a:lstStyle/>
          <a:p>
            <a:pPr algn="just"/>
            <a:r>
              <a:rPr lang="es-MX" dirty="0"/>
              <a:t>Mejores métodos para conseguir una élite administrativa, mejores métodos para conservar un buen estado de ánimo entre los obreros. </a:t>
            </a:r>
            <a:r>
              <a:rPr lang="es-MX" dirty="0" smtClean="0"/>
              <a:t>El </a:t>
            </a:r>
            <a:r>
              <a:rPr lang="es-MX" dirty="0"/>
              <a:t>país que primero resuelva estos problemas se adelantara en la carrera de la estabilidad, la seguridad y el </a:t>
            </a:r>
            <a:r>
              <a:rPr lang="es-MX" dirty="0" smtClean="0"/>
              <a:t>progreso</a:t>
            </a:r>
            <a:endParaRPr lang="es-MX" dirty="0"/>
          </a:p>
        </p:txBody>
      </p:sp>
      <p:sp>
        <p:nvSpPr>
          <p:cNvPr id="5" name="4 Marcador de número de diapositiva"/>
          <p:cNvSpPr>
            <a:spLocks noGrp="1"/>
          </p:cNvSpPr>
          <p:nvPr>
            <p:ph type="sldNum" sz="quarter" idx="12"/>
          </p:nvPr>
        </p:nvSpPr>
        <p:spPr/>
        <p:txBody>
          <a:bodyPr/>
          <a:lstStyle/>
          <a:p>
            <a:fld id="{0F4277A4-C502-4970-94AB-0A3037B7329E}" type="slidenum">
              <a:rPr lang="es-MX" smtClean="0"/>
              <a:pPr/>
              <a:t>17</a:t>
            </a:fld>
            <a:endParaRPr lang="es-MX"/>
          </a:p>
        </p:txBody>
      </p:sp>
    </p:spTree>
  </p:cSld>
  <p:clrMapOvr>
    <a:masterClrMapping/>
  </p:clrMapOvr>
  <p:transition>
    <p:random/>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57200" y="1142984"/>
            <a:ext cx="8229600" cy="5214974"/>
          </a:xfrm>
        </p:spPr>
        <p:txBody>
          <a:bodyPr>
            <a:noAutofit/>
          </a:bodyPr>
          <a:lstStyle/>
          <a:p>
            <a:pPr algn="just"/>
            <a:r>
              <a:rPr lang="es-MX" dirty="0"/>
              <a:t>Hay un aspecto importante, en el problema de las relaciones entre empleador y empleado, que ha persistido a través de un siglo de transformaciones en la organización industrial.</a:t>
            </a:r>
          </a:p>
          <a:p>
            <a:pPr algn="just"/>
            <a:r>
              <a:rPr lang="es-MX" dirty="0"/>
              <a:t>El problema puede resumirse brevemente en la afirmación de que desde la revolución industrial no ha existido nada que se parezca a una </a:t>
            </a:r>
            <a:r>
              <a:rPr lang="es-MX" dirty="0" smtClean="0"/>
              <a:t>colaboración </a:t>
            </a:r>
            <a:r>
              <a:rPr lang="es-MX" dirty="0"/>
              <a:t>eficaz y sincera entre los grupos administrativos y obreros</a:t>
            </a:r>
            <a:r>
              <a:rPr lang="es-MX" dirty="0" smtClean="0"/>
              <a:t>.</a:t>
            </a:r>
            <a:endParaRPr lang="es-MX" dirty="0"/>
          </a:p>
        </p:txBody>
      </p:sp>
      <p:sp>
        <p:nvSpPr>
          <p:cNvPr id="5" name="4 Marcador de número de diapositiva"/>
          <p:cNvSpPr>
            <a:spLocks noGrp="1"/>
          </p:cNvSpPr>
          <p:nvPr>
            <p:ph type="sldNum" sz="quarter" idx="12"/>
          </p:nvPr>
        </p:nvSpPr>
        <p:spPr/>
        <p:txBody>
          <a:bodyPr/>
          <a:lstStyle/>
          <a:p>
            <a:fld id="{0F4277A4-C502-4970-94AB-0A3037B7329E}" type="slidenum">
              <a:rPr lang="es-MX" smtClean="0"/>
              <a:pPr/>
              <a:t>18</a:t>
            </a:fld>
            <a:endParaRPr lang="es-MX"/>
          </a:p>
        </p:txBody>
      </p:sp>
    </p:spTree>
  </p:cSld>
  <p:clrMapOvr>
    <a:masterClrMapping/>
  </p:clrMapOvr>
  <p:transition>
    <p:random/>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p:txBody>
          <a:bodyPr/>
          <a:lstStyle/>
          <a:p>
            <a:r>
              <a:rPr lang="es-MX" dirty="0"/>
              <a:t>Estos problemas fueron definidos durante un siglo en función de la economía, y de la clara lógica de la economía; no se tuvieron en cuenta los factores sociales y humanos.</a:t>
            </a:r>
          </a:p>
          <a:p>
            <a:pPr>
              <a:buNone/>
            </a:pPr>
            <a:endParaRPr lang="es-MX" dirty="0"/>
          </a:p>
        </p:txBody>
      </p:sp>
      <p:sp>
        <p:nvSpPr>
          <p:cNvPr id="5" name="4 Marcador de número de diapositiva"/>
          <p:cNvSpPr>
            <a:spLocks noGrp="1"/>
          </p:cNvSpPr>
          <p:nvPr>
            <p:ph type="sldNum" sz="quarter" idx="12"/>
          </p:nvPr>
        </p:nvSpPr>
        <p:spPr/>
        <p:txBody>
          <a:bodyPr/>
          <a:lstStyle/>
          <a:p>
            <a:fld id="{0F4277A4-C502-4970-94AB-0A3037B7329E}" type="slidenum">
              <a:rPr lang="es-MX" smtClean="0"/>
              <a:pPr/>
              <a:t>19</a:t>
            </a:fld>
            <a:endParaRPr lang="es-MX"/>
          </a:p>
        </p:txBody>
      </p:sp>
    </p:spTree>
  </p:cSld>
  <p:clrMapOvr>
    <a:masterClrMapping/>
  </p:clrMapOvr>
  <p:transition>
    <p:random/>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MX" sz="2800" dirty="0" smtClean="0"/>
              <a:t>La reacción de la industria sobre el orden social. Desarrollo técnico y “anomia”</a:t>
            </a:r>
            <a:endParaRPr lang="es-MX" sz="2800" dirty="0"/>
          </a:p>
        </p:txBody>
      </p:sp>
      <p:sp>
        <p:nvSpPr>
          <p:cNvPr id="3" name="2 Marcador de contenido"/>
          <p:cNvSpPr>
            <a:spLocks noGrp="1"/>
          </p:cNvSpPr>
          <p:nvPr>
            <p:ph sz="quarter" idx="1"/>
          </p:nvPr>
        </p:nvSpPr>
        <p:spPr>
          <a:xfrm>
            <a:off x="457200" y="1428736"/>
            <a:ext cx="8229600" cy="3786214"/>
          </a:xfrm>
        </p:spPr>
        <p:txBody>
          <a:bodyPr>
            <a:noAutofit/>
          </a:bodyPr>
          <a:lstStyle/>
          <a:p>
            <a:r>
              <a:rPr lang="es-MX" sz="1800" u="sng" dirty="0" smtClean="0">
                <a:solidFill>
                  <a:schemeClr val="bg2">
                    <a:lumMod val="25000"/>
                  </a:schemeClr>
                </a:solidFill>
              </a:rPr>
              <a:t>http://mx.encarta.msn.com/encyclopedia_961534780/Anomia.html</a:t>
            </a:r>
          </a:p>
          <a:p>
            <a:pPr algn="just"/>
            <a:endParaRPr lang="es-MX" sz="2000" dirty="0"/>
          </a:p>
          <a:p>
            <a:pPr algn="just"/>
            <a:r>
              <a:rPr lang="es-MX" sz="2000" dirty="0" smtClean="0"/>
              <a:t>Anomia, concepto sociológico formulado por el teórico social francés Émile Durkheim, es la </a:t>
            </a:r>
            <a:r>
              <a:rPr lang="es-MX" sz="2000" b="1" dirty="0" smtClean="0"/>
              <a:t>ausencia de normas en el individuo</a:t>
            </a:r>
            <a:r>
              <a:rPr lang="es-MX" sz="2000" dirty="0" smtClean="0"/>
              <a:t>. </a:t>
            </a:r>
          </a:p>
          <a:p>
            <a:pPr algn="just"/>
            <a:endParaRPr lang="es-MX" sz="2000" dirty="0" smtClean="0"/>
          </a:p>
          <a:p>
            <a:pPr algn="just"/>
            <a:r>
              <a:rPr lang="es-MX" sz="2000" dirty="0" smtClean="0"/>
              <a:t>En su obra </a:t>
            </a:r>
            <a:r>
              <a:rPr lang="es-MX" sz="2000" i="1" dirty="0" smtClean="0"/>
              <a:t>La división del trabajo social</a:t>
            </a:r>
            <a:r>
              <a:rPr lang="es-MX" sz="2000" dirty="0" smtClean="0"/>
              <a:t> (1893), Durkheim postuló que la anomia o anomía es el mal que sufre una sociedad a causa de la ausencia de reglas morales y jurídicas, ausencia que se debe al desequilibrio económico o al debilitamiento de sus instituciones, y que implica un bajo grado de integración. En </a:t>
            </a:r>
            <a:r>
              <a:rPr lang="es-MX" sz="2000" i="1" dirty="0" smtClean="0"/>
              <a:t>El suicidio: un estudio sociológico</a:t>
            </a:r>
            <a:r>
              <a:rPr lang="es-MX" sz="2000" dirty="0" smtClean="0"/>
              <a:t> (1897), analizó la relación del individuo con las normas y valores de la sociedad en la que vive, y su aceptación e interiorización. Para Durkheim, la anomia es mayor cuando los vínculos que unen a los individuos con los grupos sociales o colectividades no son fuertes ni constantes. </a:t>
            </a:r>
            <a:endParaRPr lang="es-MX" sz="2000" dirty="0"/>
          </a:p>
        </p:txBody>
      </p:sp>
      <p:sp>
        <p:nvSpPr>
          <p:cNvPr id="4" name="3 Marcador de número de diapositiva"/>
          <p:cNvSpPr>
            <a:spLocks noGrp="1"/>
          </p:cNvSpPr>
          <p:nvPr>
            <p:ph type="sldNum" sz="quarter" idx="12"/>
          </p:nvPr>
        </p:nvSpPr>
        <p:spPr/>
        <p:txBody>
          <a:bodyPr/>
          <a:lstStyle/>
          <a:p>
            <a:fld id="{0F4277A4-C502-4970-94AB-0A3037B7329E}" type="slidenum">
              <a:rPr lang="es-MX" smtClean="0"/>
              <a:pPr/>
              <a:t>2</a:t>
            </a:fld>
            <a:endParaRPr lang="es-MX"/>
          </a:p>
        </p:txBody>
      </p:sp>
    </p:spTree>
  </p:cSld>
  <p:clrMapOvr>
    <a:masterClrMapping/>
  </p:clrMapOvr>
  <p:transition>
    <p:random/>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57200" y="1214422"/>
            <a:ext cx="8229600" cy="4714908"/>
          </a:xfrm>
        </p:spPr>
        <p:txBody>
          <a:bodyPr>
            <a:noAutofit/>
          </a:bodyPr>
          <a:lstStyle/>
          <a:p>
            <a:pPr algn="just"/>
            <a:r>
              <a:rPr lang="es-MX" dirty="0"/>
              <a:t>Se ha pasado rápidamente de un tipo sencillo de organización económica y social a una forma de organización industrial que supone que cada participante será un partidario de la economía sistemática y un lógico riguroso.</a:t>
            </a:r>
          </a:p>
          <a:p>
            <a:pPr algn="just"/>
            <a:r>
              <a:rPr lang="es-MX" dirty="0"/>
              <a:t>El obrero industrial, sea o no capaz de hacerlo, no quiere establecer una lógica de escuela que guiará su método de vida y de trabajo. Lo que quiere puede describirse, en primer lugar, más bien como un método para vivir en relación social con los demás y , luego, como parte de esto, una función económica y de valor para el grupo</a:t>
            </a:r>
            <a:r>
              <a:rPr lang="es-MX" dirty="0" smtClean="0"/>
              <a:t>.</a:t>
            </a:r>
            <a:endParaRPr lang="es-MX" dirty="0"/>
          </a:p>
        </p:txBody>
      </p:sp>
      <p:sp>
        <p:nvSpPr>
          <p:cNvPr id="5" name="4 Marcador de número de diapositiva"/>
          <p:cNvSpPr>
            <a:spLocks noGrp="1"/>
          </p:cNvSpPr>
          <p:nvPr>
            <p:ph type="sldNum" sz="quarter" idx="12"/>
          </p:nvPr>
        </p:nvSpPr>
        <p:spPr/>
        <p:txBody>
          <a:bodyPr/>
          <a:lstStyle/>
          <a:p>
            <a:fld id="{0F4277A4-C502-4970-94AB-0A3037B7329E}" type="slidenum">
              <a:rPr lang="es-MX" smtClean="0"/>
              <a:pPr/>
              <a:t>20</a:t>
            </a:fld>
            <a:endParaRPr lang="es-MX"/>
          </a:p>
        </p:txBody>
      </p:sp>
    </p:spTree>
  </p:cSld>
  <p:clrMapOvr>
    <a:masterClrMapping/>
  </p:clrMapOvr>
  <p:transition>
    <p:random/>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57200" y="928670"/>
            <a:ext cx="8229600" cy="5357850"/>
          </a:xfrm>
        </p:spPr>
        <p:txBody>
          <a:bodyPr>
            <a:noAutofit/>
          </a:bodyPr>
          <a:lstStyle/>
          <a:p>
            <a:pPr algn="just"/>
            <a:r>
              <a:rPr lang="es-MX" sz="2500" dirty="0" smtClean="0"/>
              <a:t>Todo este importantísimo aspecto de la naturaleza humana ha sido temerariamente desatendido en nuestro "triunfante" progreso industrial.</a:t>
            </a:r>
          </a:p>
          <a:p>
            <a:pPr algn="just"/>
            <a:r>
              <a:rPr lang="es-MX" sz="2500" dirty="0" smtClean="0"/>
              <a:t>Al acelerarse el ritmo del desarrollo industrial, se alejó indefinidamente la posibilidad de comprender al obrero, o de equilibrarlo de algún modo dentro de la masa. El sindicalismo vino a representar la esencia misma de la reacción conservadora: la resistencia de toda innovación de un código social agonizante. No había, una apreciación suficiente de los valores humanos contenidos en un código social de conducta, de manera que la tentativa por conservar los valores humanos y las innovaciones económicas entraron en conflicto.</a:t>
            </a:r>
          </a:p>
        </p:txBody>
      </p:sp>
      <p:sp>
        <p:nvSpPr>
          <p:cNvPr id="4" name="3 Marcador de número de diapositiva"/>
          <p:cNvSpPr>
            <a:spLocks noGrp="1"/>
          </p:cNvSpPr>
          <p:nvPr>
            <p:ph type="sldNum" sz="quarter" idx="12"/>
          </p:nvPr>
        </p:nvSpPr>
        <p:spPr/>
        <p:txBody>
          <a:bodyPr/>
          <a:lstStyle/>
          <a:p>
            <a:fld id="{0F4277A4-C502-4970-94AB-0A3037B7329E}" type="slidenum">
              <a:rPr lang="es-MX" smtClean="0"/>
              <a:pPr/>
              <a:t>21</a:t>
            </a:fld>
            <a:endParaRPr lang="es-MX"/>
          </a:p>
        </p:txBody>
      </p:sp>
    </p:spTree>
  </p:cSld>
  <p:clrMapOvr>
    <a:masterClrMapping/>
  </p:clrMapOvr>
  <p:transition>
    <p:random/>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p:txBody>
          <a:bodyPr/>
          <a:lstStyle/>
          <a:p>
            <a:pPr algn="just"/>
            <a:r>
              <a:rPr lang="es-MX" dirty="0"/>
              <a:t>La mayor dificultad de nuestra época es el desmoronamiento de los códigos sociales, que anteriormente nos disciplinaban para una eficaz labor de conjunto</a:t>
            </a:r>
            <a:r>
              <a:rPr lang="es-MX" dirty="0" smtClean="0"/>
              <a:t>.</a:t>
            </a:r>
            <a:endParaRPr lang="es-MX" dirty="0"/>
          </a:p>
        </p:txBody>
      </p:sp>
      <p:sp>
        <p:nvSpPr>
          <p:cNvPr id="5" name="4 Marcador de número de diapositiva"/>
          <p:cNvSpPr>
            <a:spLocks noGrp="1"/>
          </p:cNvSpPr>
          <p:nvPr>
            <p:ph type="sldNum" sz="quarter" idx="12"/>
          </p:nvPr>
        </p:nvSpPr>
        <p:spPr/>
        <p:txBody>
          <a:bodyPr/>
          <a:lstStyle/>
          <a:p>
            <a:fld id="{0F4277A4-C502-4970-94AB-0A3037B7329E}" type="slidenum">
              <a:rPr lang="es-MX" smtClean="0"/>
              <a:pPr/>
              <a:t>22</a:t>
            </a:fld>
            <a:endParaRPr lang="es-MX"/>
          </a:p>
        </p:txBody>
      </p:sp>
    </p:spTree>
  </p:cSld>
  <p:clrMapOvr>
    <a:masterClrMapping/>
  </p:clrMapOvr>
  <p:transition>
    <p:random/>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Marcador de contenido"/>
          <p:cNvSpPr>
            <a:spLocks noGrp="1"/>
          </p:cNvSpPr>
          <p:nvPr>
            <p:ph sz="quarter" idx="1"/>
          </p:nvPr>
        </p:nvSpPr>
        <p:spPr>
          <a:xfrm>
            <a:off x="857224" y="2446349"/>
            <a:ext cx="7429552" cy="1768469"/>
          </a:xfrm>
        </p:spPr>
        <p:txBody>
          <a:bodyPr>
            <a:noAutofit/>
          </a:bodyPr>
          <a:lstStyle/>
          <a:p>
            <a:pPr algn="just"/>
            <a:r>
              <a:rPr lang="es-MX" sz="3200" dirty="0"/>
              <a:t>La vida en un centro industrial moderno, ¿predispone a los obreros, de alguna manera inconsciente, a una reacción obsesiva?</a:t>
            </a:r>
          </a:p>
        </p:txBody>
      </p:sp>
      <p:sp>
        <p:nvSpPr>
          <p:cNvPr id="5" name="4 Marcador de número de diapositiva"/>
          <p:cNvSpPr>
            <a:spLocks noGrp="1"/>
          </p:cNvSpPr>
          <p:nvPr>
            <p:ph type="sldNum" sz="quarter" idx="12"/>
          </p:nvPr>
        </p:nvSpPr>
        <p:spPr/>
        <p:txBody>
          <a:bodyPr/>
          <a:lstStyle/>
          <a:p>
            <a:fld id="{0F4277A4-C502-4970-94AB-0A3037B7329E}" type="slidenum">
              <a:rPr lang="es-MX" smtClean="0"/>
              <a:pPr/>
              <a:t>3</a:t>
            </a:fld>
            <a:endParaRPr lang="es-MX"/>
          </a:p>
        </p:txBody>
      </p:sp>
    </p:spTree>
  </p:cSld>
  <p:clrMapOvr>
    <a:masterClrMapping/>
  </p:clrMapOvr>
  <p:transition>
    <p:random/>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57200" y="1600201"/>
            <a:ext cx="8229600" cy="3471874"/>
          </a:xfrm>
        </p:spPr>
        <p:txBody>
          <a:bodyPr/>
          <a:lstStyle/>
          <a:p>
            <a:pPr algn="just"/>
            <a:r>
              <a:rPr lang="es-MX" dirty="0"/>
              <a:t>Robert E. Park, investiga la influencia cultural de un barrio de vivienda con toda la ciudad de </a:t>
            </a:r>
            <a:r>
              <a:rPr lang="es-MX" dirty="0" smtClean="0"/>
              <a:t>Chicago.</a:t>
            </a:r>
          </a:p>
          <a:p>
            <a:pPr algn="just"/>
            <a:r>
              <a:rPr lang="es-MX" dirty="0" err="1"/>
              <a:t>Clifford</a:t>
            </a:r>
            <a:r>
              <a:rPr lang="es-MX" dirty="0"/>
              <a:t> Shaw, estudio de la distribución geográfica de los delincuentes de Chicago desde 1917 hasta </a:t>
            </a:r>
            <a:r>
              <a:rPr lang="es-MX" dirty="0" smtClean="0"/>
              <a:t>1927.</a:t>
            </a:r>
            <a:endParaRPr lang="es-MX" dirty="0"/>
          </a:p>
        </p:txBody>
      </p:sp>
      <p:sp>
        <p:nvSpPr>
          <p:cNvPr id="5" name="4 Marcador de número de diapositiva"/>
          <p:cNvSpPr>
            <a:spLocks noGrp="1"/>
          </p:cNvSpPr>
          <p:nvPr>
            <p:ph type="sldNum" sz="quarter" idx="12"/>
          </p:nvPr>
        </p:nvSpPr>
        <p:spPr/>
        <p:txBody>
          <a:bodyPr/>
          <a:lstStyle/>
          <a:p>
            <a:fld id="{0F4277A4-C502-4970-94AB-0A3037B7329E}" type="slidenum">
              <a:rPr lang="es-MX" smtClean="0"/>
              <a:pPr/>
              <a:t>4</a:t>
            </a:fld>
            <a:endParaRPr lang="es-MX"/>
          </a:p>
        </p:txBody>
      </p:sp>
    </p:spTree>
  </p:cSld>
  <p:clrMapOvr>
    <a:masterClrMapping/>
  </p:clrMapOvr>
  <p:transition>
    <p:random/>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p:txBody>
          <a:bodyPr>
            <a:normAutofit/>
          </a:bodyPr>
          <a:lstStyle/>
          <a:p>
            <a:pPr algn="just"/>
            <a:r>
              <a:rPr lang="es-MX" sz="3200" dirty="0"/>
              <a:t>Según </a:t>
            </a:r>
            <a:r>
              <a:rPr lang="es-MX" sz="3200" dirty="0" err="1"/>
              <a:t>Clifford</a:t>
            </a:r>
            <a:r>
              <a:rPr lang="es-MX" sz="3200" dirty="0"/>
              <a:t> Shaw, la delincuencia y el crimen son síntomas de la desintegración de las normas </a:t>
            </a:r>
            <a:r>
              <a:rPr lang="es-MX" sz="3200" dirty="0" smtClean="0"/>
              <a:t>sociales </a:t>
            </a:r>
            <a:r>
              <a:rPr lang="es-MX" sz="2800" dirty="0" smtClean="0"/>
              <a:t>(no </a:t>
            </a:r>
            <a:r>
              <a:rPr lang="es-MX" sz="2800" dirty="0"/>
              <a:t>se refiere a la fiscalización ejercida por otra persona, por un tribunal, o por un mandato legislativo</a:t>
            </a:r>
            <a:r>
              <a:rPr lang="es-MX" sz="2800" dirty="0" smtClean="0"/>
              <a:t>.)</a:t>
            </a:r>
            <a:endParaRPr lang="es-MX" sz="3200" dirty="0"/>
          </a:p>
          <a:p>
            <a:pPr algn="just"/>
            <a:r>
              <a:rPr lang="es-MX" sz="3200" dirty="0"/>
              <a:t>Se refiere a la coacción interior para pensar y actuar de una manera socialmente aceptable, coacción </a:t>
            </a:r>
            <a:r>
              <a:rPr lang="es-MX" sz="3200" dirty="0" smtClean="0"/>
              <a:t>que </a:t>
            </a:r>
            <a:r>
              <a:rPr lang="es-MX" sz="3200" dirty="0"/>
              <a:t>a una comunidad ordenada la es impuesta por la tradición social.</a:t>
            </a:r>
          </a:p>
        </p:txBody>
      </p:sp>
      <p:sp>
        <p:nvSpPr>
          <p:cNvPr id="5" name="4 Marcador de número de diapositiva"/>
          <p:cNvSpPr>
            <a:spLocks noGrp="1"/>
          </p:cNvSpPr>
          <p:nvPr>
            <p:ph type="sldNum" sz="quarter" idx="12"/>
          </p:nvPr>
        </p:nvSpPr>
        <p:spPr/>
        <p:txBody>
          <a:bodyPr/>
          <a:lstStyle/>
          <a:p>
            <a:fld id="{0F4277A4-C502-4970-94AB-0A3037B7329E}" type="slidenum">
              <a:rPr lang="es-MX" smtClean="0"/>
              <a:pPr/>
              <a:t>5</a:t>
            </a:fld>
            <a:endParaRPr lang="es-MX"/>
          </a:p>
        </p:txBody>
      </p:sp>
    </p:spTree>
  </p:cSld>
  <p:clrMapOvr>
    <a:masterClrMapping/>
  </p:clrMapOvr>
  <p:transition>
    <p:random/>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57200" y="1171572"/>
            <a:ext cx="8229600" cy="4186254"/>
          </a:xfrm>
        </p:spPr>
        <p:txBody>
          <a:bodyPr>
            <a:normAutofit/>
          </a:bodyPr>
          <a:lstStyle/>
          <a:p>
            <a:pPr algn="just"/>
            <a:r>
              <a:rPr lang="es-MX" dirty="0"/>
              <a:t>Durkheim afirma que los individuos están cayendo cada vez más en una continua agitación, en un </a:t>
            </a:r>
            <a:r>
              <a:rPr lang="es-MX" b="1" i="1" dirty="0"/>
              <a:t>desarrollo personal sin plan alguno</a:t>
            </a:r>
            <a:r>
              <a:rPr lang="es-MX" dirty="0"/>
              <a:t>: un método de vida que se destruye a sí mismo, porque los objetivos alcanzados ya no tienen criterio de valor; la felicidad está siempre más allá de cualquier objetivo alcanzado. </a:t>
            </a:r>
          </a:p>
        </p:txBody>
      </p:sp>
      <p:sp>
        <p:nvSpPr>
          <p:cNvPr id="5" name="4 Marcador de número de diapositiva"/>
          <p:cNvSpPr>
            <a:spLocks noGrp="1"/>
          </p:cNvSpPr>
          <p:nvPr>
            <p:ph type="sldNum" sz="quarter" idx="12"/>
          </p:nvPr>
        </p:nvSpPr>
        <p:spPr/>
        <p:txBody>
          <a:bodyPr/>
          <a:lstStyle/>
          <a:p>
            <a:fld id="{0F4277A4-C502-4970-94AB-0A3037B7329E}" type="slidenum">
              <a:rPr lang="es-MX" smtClean="0"/>
              <a:pPr/>
              <a:t>6</a:t>
            </a:fld>
            <a:endParaRPr lang="es-MX"/>
          </a:p>
        </p:txBody>
      </p:sp>
    </p:spTree>
  </p:cSld>
  <p:clrMapOvr>
    <a:masterClrMapping/>
  </p:clrMapOvr>
  <p:transition>
    <p:random/>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57200" y="1285860"/>
            <a:ext cx="8229600" cy="4525963"/>
          </a:xfrm>
        </p:spPr>
        <p:txBody>
          <a:bodyPr/>
          <a:lstStyle/>
          <a:p>
            <a:pPr algn="just"/>
            <a:r>
              <a:rPr lang="es-MX" dirty="0"/>
              <a:t>El trabajo que un hombre realiza representa, probablemente, su función más importante en la sociedad; pero, si su vida no tienen alguna suerte de fundamento social integral, no puede siquiera asignar un valor a su trabajo. </a:t>
            </a:r>
          </a:p>
        </p:txBody>
      </p:sp>
      <p:sp>
        <p:nvSpPr>
          <p:cNvPr id="5" name="4 Marcador de número de diapositiva"/>
          <p:cNvSpPr>
            <a:spLocks noGrp="1"/>
          </p:cNvSpPr>
          <p:nvPr>
            <p:ph type="sldNum" sz="quarter" idx="12"/>
          </p:nvPr>
        </p:nvSpPr>
        <p:spPr/>
        <p:txBody>
          <a:bodyPr/>
          <a:lstStyle/>
          <a:p>
            <a:fld id="{0F4277A4-C502-4970-94AB-0A3037B7329E}" type="slidenum">
              <a:rPr lang="es-MX" smtClean="0"/>
              <a:pPr/>
              <a:t>7</a:t>
            </a:fld>
            <a:endParaRPr lang="es-MX"/>
          </a:p>
        </p:txBody>
      </p:sp>
    </p:spTree>
  </p:cSld>
  <p:clrMapOvr>
    <a:masterClrMapping/>
  </p:clrMapOvr>
  <p:transition>
    <p:random/>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57200" y="285728"/>
            <a:ext cx="8229600" cy="5197493"/>
          </a:xfrm>
        </p:spPr>
        <p:txBody>
          <a:bodyPr>
            <a:noAutofit/>
          </a:bodyPr>
          <a:lstStyle/>
          <a:p>
            <a:pPr algn="just"/>
            <a:r>
              <a:rPr lang="es-MX" dirty="0"/>
              <a:t>La respuesta al problema planteado por la división de investigación de Hawthorne -la vida en un centro industrial moderno, </a:t>
            </a:r>
            <a:r>
              <a:rPr lang="es-MX" dirty="0" smtClean="0"/>
              <a:t>¿Predispone </a:t>
            </a:r>
            <a:r>
              <a:rPr lang="es-MX" dirty="0"/>
              <a:t>de alguna manera al trabajador a una reacción </a:t>
            </a:r>
            <a:r>
              <a:rPr lang="es-MX" dirty="0" smtClean="0"/>
              <a:t>obsesiva?- debe </a:t>
            </a:r>
            <a:r>
              <a:rPr lang="es-MX" dirty="0"/>
              <a:t>ser, a primera vista, afirmativa.</a:t>
            </a:r>
          </a:p>
          <a:p>
            <a:pPr algn="just"/>
            <a:endParaRPr lang="es-MX" dirty="0"/>
          </a:p>
          <a:p>
            <a:pPr algn="just">
              <a:buNone/>
            </a:pPr>
            <a:r>
              <a:rPr lang="es-MX" i="1" dirty="0"/>
              <a:t>¿Qué implica esta afirmación a modo de tentativa?</a:t>
            </a:r>
          </a:p>
          <a:p>
            <a:pPr algn="just"/>
            <a:r>
              <a:rPr lang="es-MX" dirty="0"/>
              <a:t>Es de suponer que las investigaciones de Chicago son importantes, no solamente en lo que respecta a las encuestas sobre crimen y suicidio, sino también para los estudiosos de relaciones industriales, de psiconeurosis y de educación. Fuera de esto, es evidente que </a:t>
            </a:r>
            <a:r>
              <a:rPr lang="es-MX" b="1" dirty="0"/>
              <a:t>cualquier desorganización social</a:t>
            </a:r>
            <a:r>
              <a:rPr lang="es-MX" dirty="0"/>
              <a:t>, en tan gran escala, </a:t>
            </a:r>
            <a:r>
              <a:rPr lang="es-MX" b="1" dirty="0"/>
              <a:t>debe revelar una inestabilidad </a:t>
            </a:r>
            <a:r>
              <a:rPr lang="es-MX" b="1" dirty="0" smtClean="0"/>
              <a:t>creciente </a:t>
            </a:r>
            <a:r>
              <a:rPr lang="es-MX" b="1" dirty="0"/>
              <a:t>del consumo económico.</a:t>
            </a:r>
          </a:p>
        </p:txBody>
      </p:sp>
      <p:sp>
        <p:nvSpPr>
          <p:cNvPr id="5" name="4 Marcador de número de diapositiva"/>
          <p:cNvSpPr>
            <a:spLocks noGrp="1"/>
          </p:cNvSpPr>
          <p:nvPr>
            <p:ph type="sldNum" sz="quarter" idx="12"/>
          </p:nvPr>
        </p:nvSpPr>
        <p:spPr/>
        <p:txBody>
          <a:bodyPr/>
          <a:lstStyle/>
          <a:p>
            <a:fld id="{0F4277A4-C502-4970-94AB-0A3037B7329E}" type="slidenum">
              <a:rPr lang="es-MX" smtClean="0"/>
              <a:pPr/>
              <a:t>8</a:t>
            </a:fld>
            <a:endParaRPr lang="es-MX"/>
          </a:p>
        </p:txBody>
      </p:sp>
    </p:spTree>
  </p:cSld>
  <p:clrMapOvr>
    <a:masterClrMapping/>
  </p:clrMapOvr>
  <p:transition>
    <p:random/>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MX" dirty="0" smtClean="0"/>
              <a:t>El problema del Administrador</a:t>
            </a:r>
            <a:endParaRPr lang="es-MX" dirty="0"/>
          </a:p>
        </p:txBody>
      </p:sp>
      <p:sp>
        <p:nvSpPr>
          <p:cNvPr id="3" name="2 Marcador de contenido"/>
          <p:cNvSpPr>
            <a:spLocks noGrp="1"/>
          </p:cNvSpPr>
          <p:nvPr>
            <p:ph sz="quarter" idx="1"/>
          </p:nvPr>
        </p:nvSpPr>
        <p:spPr/>
        <p:txBody>
          <a:bodyPr/>
          <a:lstStyle/>
          <a:p>
            <a:pPr algn="just"/>
            <a:r>
              <a:rPr lang="es-MX" dirty="0"/>
              <a:t>Se han llevado a cabo muchas investigaciones sobre el factor humano en la industria o en conexión a ella:</a:t>
            </a:r>
          </a:p>
          <a:p>
            <a:pPr marL="1162050" indent="-428625" algn="just" defTabSz="1343025">
              <a:buFont typeface="+mj-lt"/>
              <a:buAutoNum type="alphaLcPeriod"/>
            </a:pPr>
            <a:r>
              <a:rPr lang="es-MX" dirty="0"/>
              <a:t>Selección y dirección profesionales,</a:t>
            </a:r>
          </a:p>
          <a:p>
            <a:pPr marL="1162050" indent="-428625" algn="just" defTabSz="1343025">
              <a:buFont typeface="+mj-lt"/>
              <a:buAutoNum type="alphaLcPeriod"/>
            </a:pPr>
            <a:r>
              <a:rPr lang="es-MX" dirty="0"/>
              <a:t>Desarrollo de los test,</a:t>
            </a:r>
          </a:p>
          <a:p>
            <a:pPr marL="1162050" indent="-428625" algn="just" defTabSz="1343025">
              <a:buFont typeface="+mj-lt"/>
              <a:buAutoNum type="alphaLcPeriod"/>
            </a:pPr>
            <a:r>
              <a:rPr lang="es-MX" dirty="0"/>
              <a:t>Estudios fisiológicos sobre alimentación, estado físico, postura.</a:t>
            </a:r>
          </a:p>
        </p:txBody>
      </p:sp>
      <p:sp>
        <p:nvSpPr>
          <p:cNvPr id="4" name="3 Marcador de número de diapositiva"/>
          <p:cNvSpPr>
            <a:spLocks noGrp="1"/>
          </p:cNvSpPr>
          <p:nvPr>
            <p:ph type="sldNum" sz="quarter" idx="12"/>
          </p:nvPr>
        </p:nvSpPr>
        <p:spPr/>
        <p:txBody>
          <a:bodyPr/>
          <a:lstStyle/>
          <a:p>
            <a:fld id="{0F4277A4-C502-4970-94AB-0A3037B7329E}" type="slidenum">
              <a:rPr lang="es-MX" smtClean="0"/>
              <a:pPr/>
              <a:t>9</a:t>
            </a:fld>
            <a:endParaRPr lang="es-MX"/>
          </a:p>
        </p:txBody>
      </p:sp>
    </p:spTree>
  </p:cSld>
  <p:clrMapOvr>
    <a:masterClrMapping/>
  </p:clrMapOvr>
  <p:transition>
    <p:random/>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en">
  <a:themeElements>
    <a:clrScheme name="Orige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e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e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118</TotalTime>
  <Words>1411</Words>
  <Application>Microsoft Office PowerPoint</Application>
  <PresentationFormat>Presentación en pantalla (4:3)</PresentationFormat>
  <Paragraphs>75</Paragraphs>
  <Slides>22</Slides>
  <Notes>0</Notes>
  <HiddenSlides>0</HiddenSlides>
  <MMClips>0</MMClips>
  <ScaleCrop>false</ScaleCrop>
  <HeadingPairs>
    <vt:vector size="4" baseType="variant">
      <vt:variant>
        <vt:lpstr>Tema</vt:lpstr>
      </vt:variant>
      <vt:variant>
        <vt:i4>1</vt:i4>
      </vt:variant>
      <vt:variant>
        <vt:lpstr>Títulos de diapositiva</vt:lpstr>
      </vt:variant>
      <vt:variant>
        <vt:i4>22</vt:i4>
      </vt:variant>
    </vt:vector>
  </HeadingPairs>
  <TitlesOfParts>
    <vt:vector size="23" baseType="lpstr">
      <vt:lpstr>Origen</vt:lpstr>
      <vt:lpstr>PROBLEMAS HUMANOS DE UNA CIVILIZACIÓN INDUSTRIAL</vt:lpstr>
      <vt:lpstr>La reacción de la industria sobre el orden social. Desarrollo técnico y “anomia”</vt:lpstr>
      <vt:lpstr>Diapositiva 3</vt:lpstr>
      <vt:lpstr>Diapositiva 4</vt:lpstr>
      <vt:lpstr>Diapositiva 5</vt:lpstr>
      <vt:lpstr>Diapositiva 6</vt:lpstr>
      <vt:lpstr>Diapositiva 7</vt:lpstr>
      <vt:lpstr>Diapositiva 8</vt:lpstr>
      <vt:lpstr>El problema del Administrador</vt:lpstr>
      <vt:lpstr>Diapositiva 10</vt:lpstr>
      <vt:lpstr>Diapositiva 11</vt:lpstr>
      <vt:lpstr>Diapositiva 12</vt:lpstr>
      <vt:lpstr>Diapositiva 13</vt:lpstr>
      <vt:lpstr>Diapositiva 14</vt:lpstr>
      <vt:lpstr>Diapositiva 15</vt:lpstr>
      <vt:lpstr>Diapositiva 16</vt:lpstr>
      <vt:lpstr>Diapositiva 17</vt:lpstr>
      <vt:lpstr>Diapositiva 18</vt:lpstr>
      <vt:lpstr>Diapositiva 19</vt:lpstr>
      <vt:lpstr>Diapositiva 20</vt:lpstr>
      <vt:lpstr>Diapositiva 21</vt:lpstr>
      <vt:lpstr>Diapositiva 22</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ADMINISTRACION</dc:creator>
  <cp:lastModifiedBy>FelipeMontaño</cp:lastModifiedBy>
  <cp:revision>17</cp:revision>
  <dcterms:created xsi:type="dcterms:W3CDTF">2009-10-13T18:17:47Z</dcterms:created>
  <dcterms:modified xsi:type="dcterms:W3CDTF">2009-10-13T23:48:19Z</dcterms:modified>
</cp:coreProperties>
</file>