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7" r:id="rId2"/>
    <p:sldId id="257" r:id="rId3"/>
    <p:sldId id="259" r:id="rId4"/>
    <p:sldId id="260" r:id="rId5"/>
    <p:sldId id="298" r:id="rId6"/>
    <p:sldId id="262" r:id="rId7"/>
    <p:sldId id="265" r:id="rId8"/>
    <p:sldId id="266" r:id="rId9"/>
    <p:sldId id="268" r:id="rId10"/>
    <p:sldId id="270" r:id="rId11"/>
    <p:sldId id="271" r:id="rId12"/>
    <p:sldId id="275" r:id="rId13"/>
    <p:sldId id="276" r:id="rId14"/>
    <p:sldId id="277" r:id="rId15"/>
    <p:sldId id="278" r:id="rId16"/>
    <p:sldId id="279" r:id="rId17"/>
    <p:sldId id="294" r:id="rId18"/>
    <p:sldId id="282" r:id="rId19"/>
    <p:sldId id="283" r:id="rId20"/>
    <p:sldId id="284" r:id="rId21"/>
    <p:sldId id="285" r:id="rId22"/>
    <p:sldId id="287" r:id="rId23"/>
    <p:sldId id="292" r:id="rId24"/>
    <p:sldId id="299" r:id="rId25"/>
    <p:sldId id="300" r:id="rId2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448812E-91F4-47B6-AFCD-993058F99C1C}" type="datetimeFigureOut">
              <a:rPr lang="es-MX" smtClean="0"/>
              <a:t>27/10/2009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931608A-16DF-4370-A353-00AB8B19F474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214546" y="1928802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es-ES_tradnl" sz="6000" dirty="0" smtClean="0"/>
              <a:t>Estructura y contexto</a:t>
            </a:r>
            <a:endParaRPr lang="es-MX" sz="6000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3286116" y="4429132"/>
            <a:ext cx="5000660" cy="1371600"/>
          </a:xfrm>
        </p:spPr>
        <p:txBody>
          <a:bodyPr>
            <a:noAutofit/>
          </a:bodyPr>
          <a:lstStyle/>
          <a:p>
            <a:pPr lvl="0" algn="r"/>
            <a:r>
              <a:rPr lang="es-ES_tradnl" sz="2000" dirty="0" smtClean="0"/>
              <a:t>Hall, R.H. (1992), </a:t>
            </a:r>
            <a:r>
              <a:rPr lang="es-ES_tradnl" sz="2000" i="1" dirty="0" smtClean="0"/>
              <a:t>Organizaciones, estructuras y </a:t>
            </a:r>
            <a:r>
              <a:rPr lang="es-ES_tradnl" sz="2000" i="1" dirty="0" smtClean="0"/>
              <a:t>procesos</a:t>
            </a:r>
            <a:r>
              <a:rPr lang="es-ES_tradnl" sz="2000" dirty="0" smtClean="0"/>
              <a:t>, </a:t>
            </a:r>
            <a:r>
              <a:rPr lang="es-ES_tradnl" sz="2000" dirty="0" err="1" smtClean="0"/>
              <a:t>Prentice</a:t>
            </a:r>
            <a:r>
              <a:rPr lang="es-ES_tradnl" sz="2000" dirty="0" smtClean="0"/>
              <a:t>-Hall, Tercera edición, México (Pp. 52-74)</a:t>
            </a:r>
            <a:endParaRPr lang="es-MX" sz="2000" dirty="0" smtClean="0"/>
          </a:p>
          <a:p>
            <a:pPr algn="r"/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s-MX" b="1" i="1" dirty="0" smtClean="0"/>
              <a:t>b</a:t>
            </a:r>
            <a:r>
              <a:rPr lang="es-MX" b="1" i="1" dirty="0" smtClean="0"/>
              <a:t>) El </a:t>
            </a:r>
            <a:r>
              <a:rPr lang="es-MX" b="1" i="1" dirty="0"/>
              <a:t>factor tecnológico</a:t>
            </a:r>
          </a:p>
          <a:p>
            <a:pPr algn="just"/>
            <a:r>
              <a:rPr lang="es-MX" dirty="0"/>
              <a:t>El concepto de tecnología en el análisis organizacional involucra bastante más que las máquinas o los equipos utilizados en el proceso productivo.</a:t>
            </a:r>
          </a:p>
          <a:p>
            <a:pPr algn="just"/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r"/>
            <a:r>
              <a:rPr lang="es-MX" b="1" i="1" dirty="0" smtClean="0"/>
              <a:t>factor </a:t>
            </a:r>
            <a:r>
              <a:rPr lang="es-MX" b="1" i="1" dirty="0" smtClean="0"/>
              <a:t>tecnológico</a:t>
            </a:r>
            <a:endParaRPr lang="es-MX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5259530"/>
          </a:xfrm>
        </p:spPr>
        <p:txBody>
          <a:bodyPr>
            <a:normAutofit/>
          </a:bodyPr>
          <a:lstStyle/>
          <a:p>
            <a:pPr algn="just"/>
            <a:r>
              <a:rPr lang="es-MX" dirty="0" err="1"/>
              <a:t>Woodward</a:t>
            </a:r>
            <a:r>
              <a:rPr lang="es-MX" dirty="0"/>
              <a:t>, encontró que varias variables estructurales críticas estaban directamente ligadas con la naturaleza de la tecnología de las empresas industriales</a:t>
            </a:r>
            <a:r>
              <a:rPr lang="es-MX" dirty="0" smtClean="0"/>
              <a:t>.</a:t>
            </a:r>
          </a:p>
          <a:p>
            <a:pPr algn="just"/>
            <a:r>
              <a:rPr lang="es-MX" b="1" dirty="0" smtClean="0"/>
              <a:t>Categoriza </a:t>
            </a:r>
            <a:r>
              <a:rPr lang="es-MX" b="1" dirty="0"/>
              <a:t>a las organizaciones en tres clases: </a:t>
            </a:r>
            <a:r>
              <a:rPr lang="es-MX" b="1" i="1" dirty="0"/>
              <a:t>primera</a:t>
            </a:r>
            <a:r>
              <a:rPr lang="es-MX" dirty="0"/>
              <a:t>, el sistema de producción en pequeñas cantidades o por unidades, ejemplo constructoras de barcos o aeronaves; </a:t>
            </a:r>
            <a:r>
              <a:rPr lang="es-MX" b="1" i="1" dirty="0"/>
              <a:t>segunda</a:t>
            </a:r>
            <a:r>
              <a:rPr lang="es-MX" dirty="0"/>
              <a:t>, la organización que manufactura en grandes tandas o producción masiva; </a:t>
            </a:r>
            <a:r>
              <a:rPr lang="es-MX" b="1" i="1" dirty="0"/>
              <a:t>y tercera</a:t>
            </a:r>
            <a:r>
              <a:rPr lang="es-MX" dirty="0"/>
              <a:t>, las que utilizan producción continua como las de productos químicos o derivados del petróleo.</a:t>
            </a:r>
          </a:p>
          <a:p>
            <a:pPr algn="just"/>
            <a:endParaRPr lang="es-MX" dirty="0"/>
          </a:p>
        </p:txBody>
      </p:sp>
      <p:sp>
        <p:nvSpPr>
          <p:cNvPr id="7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r"/>
            <a:r>
              <a:rPr lang="es-MX" b="1" i="1" dirty="0" smtClean="0"/>
              <a:t>factor </a:t>
            </a:r>
            <a:r>
              <a:rPr lang="es-MX" b="1" i="1" dirty="0" smtClean="0"/>
              <a:t>tecnológico</a:t>
            </a:r>
            <a:endParaRPr lang="es-MX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El factor ambiental, las características del media ambiente constituyen restricciones que se imponen sobre las organizaciones y que afectan la escala de sus operaciones y sus técnicas de producción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Se refieren </a:t>
            </a:r>
            <a:r>
              <a:rPr lang="es-MX" dirty="0" err="1"/>
              <a:t>especificamente</a:t>
            </a:r>
            <a:r>
              <a:rPr lang="es-MX" dirty="0"/>
              <a:t> a la infraestructura socioeconómica dentro de la cual están ubicadas las organizaciones. La </a:t>
            </a:r>
            <a:r>
              <a:rPr lang="es-MX" dirty="0" err="1"/>
              <a:t>situacion</a:t>
            </a:r>
            <a:r>
              <a:rPr lang="es-MX" dirty="0"/>
              <a:t> demográfica, incluyendo factores tales como la composición racial étnica, así como los valores institucionalizados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r"/>
            <a:r>
              <a:rPr lang="es-MX" b="1" i="1" dirty="0" smtClean="0"/>
              <a:t>factor </a:t>
            </a:r>
            <a:r>
              <a:rPr lang="es-MX" b="1" i="1" dirty="0" smtClean="0"/>
              <a:t>ambiental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MX" dirty="0"/>
              <a:t>Las políticas gubernamentales son extremadamente importantes para las organizaciones. Políticas nacionales en áreas tales como el cuidado de la salud o el sector financiero parecen tener un impacto directo sobre la estructura </a:t>
            </a:r>
            <a:r>
              <a:rPr lang="es-MX" dirty="0" smtClean="0"/>
              <a:t>organizacional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r"/>
            <a:r>
              <a:rPr lang="es-MX" b="1" i="1" dirty="0" smtClean="0"/>
              <a:t>factor </a:t>
            </a:r>
            <a:r>
              <a:rPr lang="es-MX" b="1" i="1" dirty="0" smtClean="0"/>
              <a:t>ambiental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MX" dirty="0"/>
              <a:t>El factor estratégico de selección, las </a:t>
            </a:r>
            <a:r>
              <a:rPr lang="es-MX" dirty="0" smtClean="0"/>
              <a:t>políticas </a:t>
            </a:r>
            <a:r>
              <a:rPr lang="es-MX" dirty="0"/>
              <a:t>internas de las organizaciones determinan la forma estructural, la manipulación de las </a:t>
            </a:r>
            <a:r>
              <a:rPr lang="es-MX" dirty="0" smtClean="0"/>
              <a:t>características </a:t>
            </a:r>
            <a:r>
              <a:rPr lang="es-MX" dirty="0"/>
              <a:t>del medio ambiente y la selección de estándares relevantes de desempeño.</a:t>
            </a:r>
          </a:p>
          <a:p>
            <a:pPr algn="just"/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r"/>
            <a:r>
              <a:rPr lang="es-MX" b="1" i="1" dirty="0" smtClean="0"/>
              <a:t>factor estratégico de selección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5330968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Supóngase que en una ciudad tiene equipos profesionales de </a:t>
            </a:r>
            <a:r>
              <a:rPr lang="es-MX" dirty="0" err="1"/>
              <a:t>foot-ball</a:t>
            </a:r>
            <a:r>
              <a:rPr lang="es-MX" dirty="0"/>
              <a:t> y base-</a:t>
            </a:r>
            <a:r>
              <a:rPr lang="es-MX" dirty="0" err="1"/>
              <a:t>ball</a:t>
            </a:r>
            <a:r>
              <a:rPr lang="es-MX" dirty="0"/>
              <a:t>. Varios grupos de personas en la ciudad así como los equipos han estudiado la factibilidad de construir un estadio cubierto para proteger al público y a los jugadores de las inclemencias del tiempo y no, incidentalmente para hacer más dinero.</a:t>
            </a:r>
          </a:p>
          <a:p>
            <a:pPr algn="just"/>
            <a:r>
              <a:rPr lang="es-MX" dirty="0"/>
              <a:t>Una vez que se ha decidido que es factible y deseable, se crea una organización para supervisar la construcción. Después de determinar la composición de la </a:t>
            </a:r>
            <a:r>
              <a:rPr lang="es-MX" dirty="0" err="1"/>
              <a:t>coalisión</a:t>
            </a:r>
            <a:r>
              <a:rPr lang="es-MX" dirty="0"/>
              <a:t> dominante se decide que se utilizará un técnica específica para la obtención de fondos para adelantar la construcción de un determinado tipo de estadio. </a:t>
            </a:r>
          </a:p>
          <a:p>
            <a:pPr algn="just"/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r"/>
            <a:r>
              <a:rPr lang="es-MX" b="1" i="1" dirty="0" smtClean="0"/>
              <a:t>EJEMPLO</a:t>
            </a:r>
            <a:endParaRPr lang="es-MX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La estructura de una organización no es solamente una respuesta automática a tamaño, tecnología y medio ambiente. Al mismo tiempo, el tipo de respuestas a las demandas por tamaño, tecnología y medio ambiente son limitadas en número. Existe un número limitado de maneras para hacer las cosas. La conclusión debe ser, entonces, que los cuatro factores (tamaño, tecnología, medio ambiente y selección) son importantes e interactivos.</a:t>
            </a:r>
          </a:p>
          <a:p>
            <a:pPr algn="just"/>
            <a:endParaRPr lang="es-MX" dirty="0"/>
          </a:p>
          <a:p>
            <a:pPr algn="just"/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r"/>
            <a:r>
              <a:rPr lang="es-MX" b="1" i="1" dirty="0" smtClean="0"/>
              <a:t>EJEMPLO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La complejidad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MX" dirty="0"/>
              <a:t>La complejidad de una organización tiene efectos importantes sobre el comportamiento de sus miembros, sobre otras condiciones estructurales, sobre procesos dentro de la organización y sobre las relaciones entre la organización y su medio </a:t>
            </a:r>
            <a:r>
              <a:rPr lang="es-MX" dirty="0" smtClean="0"/>
              <a:t>ambiente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Los tres elementos que se identifican, más comúnmente, en la complejidad son: </a:t>
            </a:r>
            <a:r>
              <a:rPr lang="es-MX" b="1" dirty="0" smtClean="0"/>
              <a:t>diferenciación horizontal, diferenciación vertical o jerárquica y dispersión espacial</a:t>
            </a:r>
            <a:r>
              <a:rPr lang="es-MX" b="1" dirty="0" smtClean="0"/>
              <a:t>.</a:t>
            </a:r>
            <a:endParaRPr lang="es-MX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dirty="0" smtClean="0"/>
              <a:t>La </a:t>
            </a:r>
            <a:r>
              <a:rPr lang="es-MX" dirty="0" smtClean="0"/>
              <a:t>complejidad</a:t>
            </a:r>
            <a:br>
              <a:rPr lang="es-MX" dirty="0" smtClean="0"/>
            </a:br>
            <a:r>
              <a:rPr lang="es-MX" sz="2000" dirty="0" smtClean="0"/>
              <a:t>La </a:t>
            </a:r>
            <a:r>
              <a:rPr lang="es-MX" sz="2000" dirty="0" smtClean="0"/>
              <a:t>diferenciación horizontal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La diferenciación horizontal tiene que ver con la subdivisión de las tareas realizadas por la organización entre los miembros de la misma, 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H</a:t>
            </a:r>
            <a:r>
              <a:rPr lang="es-MX" dirty="0" smtClean="0"/>
              <a:t>ay </a:t>
            </a:r>
            <a:r>
              <a:rPr lang="es-MX" dirty="0"/>
              <a:t>dos formas básicas en las cuales pueden dividirse y asignarse las </a:t>
            </a:r>
            <a:r>
              <a:rPr lang="es-MX" dirty="0" smtClean="0"/>
              <a:t>tareas: </a:t>
            </a:r>
          </a:p>
          <a:p>
            <a:pPr algn="just"/>
            <a:r>
              <a:rPr lang="es-MX" dirty="0" smtClean="0"/>
              <a:t>la </a:t>
            </a:r>
            <a:r>
              <a:rPr lang="es-MX" dirty="0"/>
              <a:t>primera es asignándole a especialistas altamente entrenados un rango suficientemente amplio de actividades a realizar y la segunda subdividiendo las tareas en forma minuciosa de manera que las puedan realizar personas no especializadas</a:t>
            </a:r>
          </a:p>
          <a:p>
            <a:pPr algn="just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La </a:t>
            </a:r>
            <a:r>
              <a:rPr lang="es-MX" dirty="0"/>
              <a:t>dimensión vertical puede medirse por un conteo del número de posiciones que hay entre el ejecutivo más alto y los empleados que trabajan en las áreas productivas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Implica la suposición de que la autoridad está distribuida de acuerdo con el nivel que se ocupe en la jerarquía, a más alto nivel mayor la autoridad.</a:t>
            </a:r>
          </a:p>
          <a:p>
            <a:pPr algn="just"/>
            <a:endParaRPr lang="es-MX" dirty="0"/>
          </a:p>
        </p:txBody>
      </p:sp>
      <p:sp>
        <p:nvSpPr>
          <p:cNvPr id="6" name="3 Título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 algn="r">
              <a:spcBef>
                <a:spcPct val="0"/>
              </a:spcBef>
            </a:pPr>
            <a:r>
              <a:rPr kumimoji="0" lang="es-MX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complejidad</a:t>
            </a:r>
            <a:br>
              <a:rPr kumimoji="0" lang="es-MX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2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</a:t>
            </a:r>
            <a:r>
              <a:rPr lang="es-MX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diferenciación vertical</a:t>
            </a:r>
            <a:endParaRPr lang="es-MX" sz="2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r>
              <a:rPr lang="es-MX" sz="3200" dirty="0" smtClean="0"/>
              <a:t>estructura organizacional</a:t>
            </a:r>
            <a:endParaRPr lang="es-MX" sz="3200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/>
          <a:lstStyle/>
          <a:p>
            <a:pPr algn="just"/>
            <a:r>
              <a:rPr lang="es-MX" dirty="0"/>
              <a:t>Indicamos por estructura organizacional: la distribución de las personas en diferentes líneas, entre las posiciones sociales que influencian el papel de ellas en sus relaciones (</a:t>
            </a:r>
            <a:r>
              <a:rPr lang="es-MX" dirty="0" err="1"/>
              <a:t>Blau</a:t>
            </a:r>
            <a:r>
              <a:rPr lang="es-MX" dirty="0"/>
              <a:t> 1974, </a:t>
            </a:r>
            <a:r>
              <a:rPr lang="es-MX" dirty="0" err="1"/>
              <a:t>pag</a:t>
            </a:r>
            <a:r>
              <a:rPr lang="es-MX" dirty="0"/>
              <a:t>. 12</a:t>
            </a:r>
            <a:r>
              <a:rPr lang="es-MX" dirty="0" smtClean="0"/>
              <a:t>)</a:t>
            </a:r>
          </a:p>
          <a:p>
            <a:pPr algn="just"/>
            <a:r>
              <a:rPr lang="es-MX" dirty="0" err="1" smtClean="0"/>
              <a:t>Ranson</a:t>
            </a:r>
            <a:r>
              <a:rPr lang="es-MX" dirty="0" smtClean="0"/>
              <a:t>, </a:t>
            </a:r>
            <a:r>
              <a:rPr lang="es-MX" dirty="0" err="1" smtClean="0"/>
              <a:t>Greenwood</a:t>
            </a:r>
            <a:r>
              <a:rPr lang="es-MX" dirty="0" smtClean="0"/>
              <a:t> (1980) </a:t>
            </a:r>
            <a:r>
              <a:rPr lang="es-MX" dirty="0" smtClean="0"/>
              <a:t>concibe </a:t>
            </a:r>
            <a:r>
              <a:rPr lang="es-MX" dirty="0" smtClean="0"/>
              <a:t>la estructura como "un medio complejo de control que se produce y se recrea continuamente por la interacción pero que determina, al mismo tiempo, esa interacción las estructuras son constituidas y </a:t>
            </a:r>
            <a:r>
              <a:rPr lang="es-MX" dirty="0" smtClean="0"/>
              <a:t>constitutivas”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A medida </a:t>
            </a:r>
            <a:r>
              <a:rPr lang="es-MX" dirty="0"/>
              <a:t>que aumenta el tamaño también crecerá el número de niveles en la jerarquía pero a una tasa menor que el aumento en tamaño</a:t>
            </a:r>
          </a:p>
          <a:p>
            <a:pPr algn="just"/>
            <a:r>
              <a:rPr lang="es-MX" dirty="0"/>
              <a:t>La diferenciación horizontal y la vertical presentan a las organizaciones problemas de control, comunicaciones y coordinación. Las subunidades a lo largo de cualquiera de los ejes, son núcleos que se diferencian de las unidades adyacentes y de la organización.</a:t>
            </a:r>
          </a:p>
          <a:p>
            <a:pPr algn="just"/>
            <a:r>
              <a:rPr lang="es-MX" dirty="0" smtClean="0"/>
              <a:t>A </a:t>
            </a:r>
            <a:r>
              <a:rPr lang="es-MX" dirty="0"/>
              <a:t>mayor sea la diferenciación será mayor el potencial de dificultades en control, coordinación y comunicaciones.</a:t>
            </a:r>
          </a:p>
          <a:p>
            <a:pPr algn="just"/>
            <a:endParaRPr lang="es-MX" dirty="0"/>
          </a:p>
        </p:txBody>
      </p:sp>
      <p:sp>
        <p:nvSpPr>
          <p:cNvPr id="6" name="3 Título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 algn="r">
              <a:spcBef>
                <a:spcPct val="0"/>
              </a:spcBef>
            </a:pPr>
            <a:r>
              <a:rPr kumimoji="0" lang="es-MX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complejidad</a:t>
            </a:r>
            <a:br>
              <a:rPr kumimoji="0" lang="es-MX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2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</a:t>
            </a:r>
            <a:r>
              <a:rPr lang="es-MX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diferenciación vertical</a:t>
            </a:r>
            <a:endParaRPr lang="es-MX" sz="2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/>
              <a:t>Dispersión espacial.</a:t>
            </a:r>
          </a:p>
          <a:p>
            <a:r>
              <a:rPr lang="es-MX" dirty="0"/>
              <a:t>Puede ser en realidad una forma de diferenciación horizontal o vertical. Es decir, las actividades y el personal pueden estar dispersos en el espacio, por la separación de  las tareas o los centros de poder.</a:t>
            </a:r>
          </a:p>
          <a:p>
            <a:endParaRPr lang="es-MX" dirty="0"/>
          </a:p>
        </p:txBody>
      </p:sp>
      <p:sp>
        <p:nvSpPr>
          <p:cNvPr id="7" name="3 Título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 algn="r">
              <a:spcBef>
                <a:spcPct val="0"/>
              </a:spcBef>
            </a:pPr>
            <a:r>
              <a:rPr kumimoji="0" lang="es-MX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complejidad</a:t>
            </a:r>
            <a:br>
              <a:rPr kumimoji="0" lang="es-MX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s-MX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 Dispersión espacial</a:t>
            </a:r>
            <a:endParaRPr lang="es-MX" sz="2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La formalización</a:t>
            </a:r>
            <a:endParaRPr lang="es-MX" b="1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/>
              <a:t>La formalización es la variable estructural clave para el individuo debido a que el comportamiento de una persona se ve afectado por el grado de formalización.</a:t>
            </a:r>
          </a:p>
          <a:p>
            <a:pPr algn="just"/>
            <a:r>
              <a:rPr lang="es-MX" dirty="0"/>
              <a:t>La formalización </a:t>
            </a:r>
            <a:r>
              <a:rPr lang="es-MX" b="1" dirty="0"/>
              <a:t>supone control </a:t>
            </a:r>
            <a:r>
              <a:rPr lang="es-MX" dirty="0"/>
              <a:t>sobre el individuo y tiene un significado ético y político además de ser un componente estructural.</a:t>
            </a:r>
          </a:p>
          <a:p>
            <a:pPr algn="just"/>
            <a:r>
              <a:rPr lang="es-MX" dirty="0"/>
              <a:t>Si se piensa que los miembros son capaces de ejercer excelente juicio y autocontrol entonces la formalización será baja, por el contrario si se considera que son incapaces de tomar sus propias decisiones y requieren gran número de reglas para guiar su comportamiento, entonces la formalización será alta.</a:t>
            </a:r>
          </a:p>
          <a:p>
            <a:pPr algn="just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2800" dirty="0" smtClean="0"/>
              <a:t>La formalización</a:t>
            </a:r>
            <a:endParaRPr lang="es-MX" sz="2800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El grado de formalización tiene consecuencias importantes para los individuos. </a:t>
            </a:r>
            <a:r>
              <a:rPr lang="es-MX" dirty="0" smtClean="0"/>
              <a:t>Pueden </a:t>
            </a:r>
            <a:r>
              <a:rPr lang="es-MX" dirty="0"/>
              <a:t>reaccionar fuertemente, volverse esclavos de las reglas o pelear contra ellas simplemente por pelear.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Para determinar el nivel apropiado de formalización es el grado de congruencia entre las pautas individuales y aquellas que la organización necesita para la realización de sus tareas.</a:t>
            </a:r>
          </a:p>
          <a:p>
            <a:pPr algn="just"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Sean </a:t>
            </a:r>
            <a:r>
              <a:rPr lang="es-MX" dirty="0"/>
              <a:t>las personas profesionales o no, la cantidad de experiencia y entrenamiento previo es probablemente un factor importante en la determinación de qué tan </a:t>
            </a:r>
            <a:r>
              <a:rPr lang="es-MX" dirty="0" err="1"/>
              <a:t>autoguiadas</a:t>
            </a:r>
            <a:r>
              <a:rPr lang="es-MX" dirty="0"/>
              <a:t> pueden ser</a:t>
            </a:r>
            <a:r>
              <a:rPr lang="es-MX" dirty="0" smtClean="0"/>
              <a:t>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Otra </a:t>
            </a:r>
            <a:r>
              <a:rPr lang="es-MX" dirty="0"/>
              <a:t>fuente importante en el grado de formalización es el proceso decisorio dentro de las organizaciones. las personas en posiciones de decisión determinan si la organización debe o no endurecer sus procedimientos. </a:t>
            </a:r>
            <a:r>
              <a:rPr lang="es-MX" dirty="0" smtClean="0"/>
              <a:t>Pueden </a:t>
            </a:r>
            <a:r>
              <a:rPr lang="es-MX" dirty="0"/>
              <a:t>generar imágenes de las personas en la organización como capaces o incapaces de auto-dirección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>
            <a:normAutofit/>
          </a:bodyPr>
          <a:lstStyle/>
          <a:p>
            <a:pPr algn="r"/>
            <a:r>
              <a:rPr lang="es-MX" sz="2800" dirty="0" smtClean="0"/>
              <a:t>La formalización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El </a:t>
            </a:r>
            <a:r>
              <a:rPr lang="es-MX" dirty="0"/>
              <a:t>grado de formalización es variable que debe observarse constantemente como aspecto práctico importante, es una </a:t>
            </a:r>
            <a:r>
              <a:rPr lang="es-MX" dirty="0" smtClean="0"/>
              <a:t>variable </a:t>
            </a:r>
            <a:r>
              <a:rPr lang="es-MX" dirty="0"/>
              <a:t>fundamental para entender la organización y el desempeño y manera de pensar de sus miembros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>
            <a:normAutofit/>
          </a:bodyPr>
          <a:lstStyle/>
          <a:p>
            <a:pPr algn="r"/>
            <a:r>
              <a:rPr lang="es-MX" sz="2800" dirty="0" smtClean="0"/>
              <a:t>La formalización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MX" dirty="0"/>
              <a:t>Meyer y </a:t>
            </a:r>
            <a:r>
              <a:rPr lang="es-MX" dirty="0" err="1"/>
              <a:t>Rowan</a:t>
            </a:r>
            <a:r>
              <a:rPr lang="es-MX" dirty="0"/>
              <a:t> (1977) y </a:t>
            </a:r>
            <a:r>
              <a:rPr lang="es-MX" dirty="0" err="1"/>
              <a:t>Kamens</a:t>
            </a:r>
            <a:r>
              <a:rPr lang="es-MX" dirty="0"/>
              <a:t> (1977) ven una estructura como un mito creado por las demandas sociales. El </a:t>
            </a:r>
            <a:r>
              <a:rPr lang="es-MX" dirty="0" smtClean="0"/>
              <a:t>enfoque </a:t>
            </a:r>
            <a:r>
              <a:rPr lang="es-MX" dirty="0"/>
              <a:t>de Meyer y </a:t>
            </a:r>
            <a:r>
              <a:rPr lang="es-MX" dirty="0" err="1"/>
              <a:t>Rowan</a:t>
            </a:r>
            <a:r>
              <a:rPr lang="es-MX" dirty="0"/>
              <a:t> indica que la estructura la conforman las </a:t>
            </a:r>
            <a:r>
              <a:rPr lang="es-MX" i="1" dirty="0"/>
              <a:t>prácticas y los procedimientos</a:t>
            </a:r>
            <a:r>
              <a:rPr lang="es-MX" dirty="0"/>
              <a:t> definidos por los conceptos racionalizados prevalecientes sobre el trabajo organizacional y que están </a:t>
            </a:r>
            <a:r>
              <a:rPr lang="es-MX" dirty="0" smtClean="0"/>
              <a:t>institucionalizados </a:t>
            </a:r>
            <a:r>
              <a:rPr lang="es-MX" dirty="0"/>
              <a:t>en la sociedad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r"/>
            <a:r>
              <a:rPr lang="es-MX" sz="2800" dirty="0" smtClean="0"/>
              <a:t>estructura organizacional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00034" y="1285860"/>
            <a:ext cx="4786346" cy="500066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funciones básicas</a:t>
            </a:r>
            <a:endParaRPr lang="es-MX" sz="28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2169998"/>
            <a:ext cx="7467600" cy="4545150"/>
          </a:xfrm>
        </p:spPr>
        <p:txBody>
          <a:bodyPr>
            <a:normAutofit/>
          </a:bodyPr>
          <a:lstStyle/>
          <a:p>
            <a:pPr algn="just"/>
            <a:r>
              <a:rPr lang="es-MX" i="1" dirty="0" smtClean="0"/>
              <a:t>PRIMERO</a:t>
            </a:r>
            <a:r>
              <a:rPr lang="es-MX" dirty="0" smtClean="0"/>
              <a:t> </a:t>
            </a:r>
            <a:r>
              <a:rPr lang="es-MX" dirty="0"/>
              <a:t>y fundamentalmente, las estructuras están para producir resultados organizacionales y alcanzar objetivos organizacionales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i="1" dirty="0"/>
              <a:t>SEGUNDO</a:t>
            </a:r>
            <a:r>
              <a:rPr lang="es-MX" dirty="0"/>
              <a:t>, las estructuras están diseñadas para minimizar, o al menos regular, la influencia de las diferencias individuales sobre la organización. </a:t>
            </a:r>
            <a:r>
              <a:rPr lang="es-MX" dirty="0" smtClean="0"/>
              <a:t>Las </a:t>
            </a:r>
            <a:r>
              <a:rPr lang="es-MX" dirty="0"/>
              <a:t>estructuras se imponen para garantizar que los individuos se adaptan a las exigencias de la organización y no al contrario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6" name="3 Título"/>
          <p:cNvSpPr txBox="1">
            <a:spLocks/>
          </p:cNvSpPr>
          <p:nvPr/>
        </p:nvSpPr>
        <p:spPr>
          <a:xfrm>
            <a:off x="457200" y="274638"/>
            <a:ext cx="7467600" cy="79690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estructura organizacional</a:t>
            </a:r>
            <a:endParaRPr kumimoji="0" lang="es-MX" sz="28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7467600" cy="4473712"/>
          </a:xfrm>
        </p:spPr>
        <p:txBody>
          <a:bodyPr>
            <a:normAutofit/>
          </a:bodyPr>
          <a:lstStyle/>
          <a:p>
            <a:pPr algn="just"/>
            <a:r>
              <a:rPr lang="es-MX" i="1" dirty="0" smtClean="0"/>
              <a:t>TERCERO</a:t>
            </a:r>
            <a:r>
              <a:rPr lang="es-MX" dirty="0"/>
              <a:t>, las estructuras son el medio en el cual </a:t>
            </a:r>
            <a:r>
              <a:rPr lang="es-MX" b="1" dirty="0"/>
              <a:t>se ejerce el poder </a:t>
            </a:r>
            <a:r>
              <a:rPr lang="es-MX" dirty="0"/>
              <a:t>(las estructuras conforman también o determinan qué posiciones tienen poder), en el cual se toman decisiones (el flujo de información que se requiere para tomar una decisión ésta determinado, en gran medida, por la estructura) y en el cual se llevan a cabo las actividades de las </a:t>
            </a:r>
            <a:r>
              <a:rPr lang="es-MX" dirty="0" smtClean="0"/>
              <a:t>organizaciones.</a:t>
            </a:r>
            <a:endParaRPr lang="es-MX" dirty="0"/>
          </a:p>
        </p:txBody>
      </p:sp>
      <p:sp>
        <p:nvSpPr>
          <p:cNvPr id="7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r"/>
            <a:r>
              <a:rPr lang="es-MX" sz="2800" dirty="0" smtClean="0"/>
              <a:t>estructura organizacional</a:t>
            </a:r>
            <a:endParaRPr lang="es-MX" sz="2800" dirty="0"/>
          </a:p>
        </p:txBody>
      </p:sp>
      <p:sp>
        <p:nvSpPr>
          <p:cNvPr id="8" name="3 Título"/>
          <p:cNvSpPr txBox="1">
            <a:spLocks/>
          </p:cNvSpPr>
          <p:nvPr/>
        </p:nvSpPr>
        <p:spPr>
          <a:xfrm>
            <a:off x="500034" y="1214422"/>
            <a:ext cx="4786346" cy="500066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funciones básicas</a:t>
            </a:r>
            <a:endParaRPr kumimoji="0" lang="es-MX" sz="2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686320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La </a:t>
            </a:r>
            <a:r>
              <a:rPr lang="es-MX" dirty="0"/>
              <a:t>mayoría de los estudios sobre las estructuras organizacionales hacen la suposición de que en una organización hay UNA estructura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Existe evidencia de diferencias estructurales entre unidades de trabajo, departamentos y divisiones y las hay también de acuerdo con la posición que se ocupe dentro de la jerarquía. Existe diferencia </a:t>
            </a:r>
            <a:r>
              <a:rPr lang="es-MX" dirty="0" err="1"/>
              <a:t>intraorganizacional</a:t>
            </a:r>
            <a:r>
              <a:rPr lang="es-MX" dirty="0"/>
              <a:t> entre unidades de la organización y hacia arriba y hacia abajo en el jerarquía administrativa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r"/>
            <a:r>
              <a:rPr lang="es-MX" sz="2800" dirty="0" smtClean="0"/>
              <a:t>estructura organizacional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Factores asociados </a:t>
            </a:r>
            <a:r>
              <a:rPr lang="es-MX" sz="2800" b="1" dirty="0" smtClean="0"/>
              <a:t>con la estructura:</a:t>
            </a:r>
            <a:endParaRPr lang="es-MX" sz="28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7467600" cy="49023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b="1" i="1" dirty="0" smtClean="0"/>
              <a:t>a) El factor tamaño:</a:t>
            </a:r>
            <a:endParaRPr lang="es-MX" b="1" i="1" dirty="0"/>
          </a:p>
          <a:p>
            <a:pPr algn="just"/>
            <a:r>
              <a:rPr lang="es-MX" dirty="0" err="1"/>
              <a:t>Kimberly</a:t>
            </a:r>
            <a:r>
              <a:rPr lang="es-MX" dirty="0"/>
              <a:t> demuestra que el tamaño tiene cuatro componentes:</a:t>
            </a:r>
          </a:p>
          <a:p>
            <a:pPr marL="896938" indent="-457200" algn="just">
              <a:buFont typeface="+mj-lt"/>
              <a:buAutoNum type="arabicPeriod"/>
            </a:pPr>
            <a:r>
              <a:rPr lang="es-MX" dirty="0" smtClean="0"/>
              <a:t>Capacidad </a:t>
            </a:r>
            <a:r>
              <a:rPr lang="es-MX" dirty="0"/>
              <a:t>física de las organizaciones,</a:t>
            </a:r>
          </a:p>
          <a:p>
            <a:pPr marL="896938" indent="-457200" algn="just">
              <a:buFont typeface="+mj-lt"/>
              <a:buAutoNum type="arabicPeriod"/>
            </a:pPr>
            <a:r>
              <a:rPr lang="es-MX" dirty="0" smtClean="0"/>
              <a:t>El </a:t>
            </a:r>
            <a:r>
              <a:rPr lang="es-MX" dirty="0"/>
              <a:t>personal que la organización tiene a disposición,</a:t>
            </a:r>
          </a:p>
          <a:p>
            <a:pPr marL="896938" indent="-457200" algn="just">
              <a:buFont typeface="+mj-lt"/>
              <a:buAutoNum type="arabicPeriod"/>
            </a:pPr>
            <a:r>
              <a:rPr lang="es-MX" dirty="0" smtClean="0"/>
              <a:t>Los </a:t>
            </a:r>
            <a:r>
              <a:rPr lang="es-MX" dirty="0"/>
              <a:t>insumos y los productos de la organización.</a:t>
            </a:r>
          </a:p>
          <a:p>
            <a:pPr marL="896938" indent="-457200" algn="just">
              <a:buFont typeface="+mj-lt"/>
              <a:buAutoNum type="arabicPeriod"/>
            </a:pPr>
            <a:r>
              <a:rPr lang="es-MX" dirty="0" smtClean="0"/>
              <a:t>La </a:t>
            </a:r>
            <a:r>
              <a:rPr lang="es-MX" dirty="0"/>
              <a:t>discrecionalidad de los recursos que una organización tiene</a:t>
            </a:r>
            <a:r>
              <a:rPr lang="es-MX" dirty="0" smtClean="0"/>
              <a:t>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r"/>
            <a:r>
              <a:rPr lang="es-MX" b="1" i="1" dirty="0" smtClean="0"/>
              <a:t>factor </a:t>
            </a:r>
            <a:r>
              <a:rPr lang="es-MX" b="1" i="1" dirty="0" smtClean="0"/>
              <a:t>tamaño</a:t>
            </a:r>
            <a:endParaRPr lang="es-MX" b="1" i="1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Un </a:t>
            </a:r>
            <a:r>
              <a:rPr lang="es-MX" dirty="0"/>
              <a:t>aumento en el tamaño está relacionado con una mayor estructuración de las actividades organizacionales y una disminución en la concentración de la </a:t>
            </a:r>
            <a:r>
              <a:rPr lang="es-MX" dirty="0" smtClean="0"/>
              <a:t>autoridad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Las prácticas administrativas están relacionadas con el tamaño de la unidad que se está supervisando. La flexibilidad en las tareas del personal, la medida de la delegación de autoridad y un énfasis en resultados y no en procedimientos, están relacionados con unidades de tamaño más grande.</a:t>
            </a:r>
          </a:p>
          <a:p>
            <a:pPr algn="just"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MX" dirty="0"/>
              <a:t>El tamaño puede ser poco relevante como factor en la determinación de la estructura organizacional. </a:t>
            </a:r>
            <a:r>
              <a:rPr lang="es-MX" dirty="0" err="1"/>
              <a:t>Blau</a:t>
            </a:r>
            <a:r>
              <a:rPr lang="es-MX" dirty="0"/>
              <a:t> y otros indican </a:t>
            </a:r>
            <a:r>
              <a:rPr lang="es-MX" dirty="0" smtClean="0"/>
              <a:t>que la </a:t>
            </a:r>
            <a:r>
              <a:rPr lang="es-MX" dirty="0"/>
              <a:t>diferenciación estructural es una consecuencia del aumento en el tamaño.</a:t>
            </a:r>
          </a:p>
          <a:p>
            <a:pPr algn="just"/>
            <a:endParaRPr lang="es-MX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r"/>
            <a:r>
              <a:rPr lang="es-MX" b="1" i="1" dirty="0" smtClean="0"/>
              <a:t>factor </a:t>
            </a:r>
            <a:r>
              <a:rPr lang="es-MX" b="1" i="1" dirty="0" smtClean="0"/>
              <a:t>tamaño</a:t>
            </a:r>
            <a:endParaRPr lang="es-MX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342</TotalTime>
  <Words>1597</Words>
  <Application>Microsoft Office PowerPoint</Application>
  <PresentationFormat>Presentación en pantalla (4:3)</PresentationFormat>
  <Paragraphs>85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Mirador</vt:lpstr>
      <vt:lpstr>Estructura y contexto</vt:lpstr>
      <vt:lpstr>estructura organizacional</vt:lpstr>
      <vt:lpstr>estructura organizacional</vt:lpstr>
      <vt:lpstr>funciones básicas</vt:lpstr>
      <vt:lpstr>estructura organizacional</vt:lpstr>
      <vt:lpstr>estructura organizacional</vt:lpstr>
      <vt:lpstr>Factores asociados con la estructura:</vt:lpstr>
      <vt:lpstr>factor tamaño</vt:lpstr>
      <vt:lpstr>factor tamaño</vt:lpstr>
      <vt:lpstr>factor tecnológico</vt:lpstr>
      <vt:lpstr>factor tecnológico</vt:lpstr>
      <vt:lpstr>factor ambiental</vt:lpstr>
      <vt:lpstr>factor ambiental</vt:lpstr>
      <vt:lpstr>factor estratégico de selección</vt:lpstr>
      <vt:lpstr>EJEMPLO</vt:lpstr>
      <vt:lpstr>EJEMPLO</vt:lpstr>
      <vt:lpstr>La complejidad</vt:lpstr>
      <vt:lpstr>La complejidad La diferenciación horizontal</vt:lpstr>
      <vt:lpstr>Diapositiva 19</vt:lpstr>
      <vt:lpstr>Diapositiva 20</vt:lpstr>
      <vt:lpstr>Diapositiva 21</vt:lpstr>
      <vt:lpstr>La formalización</vt:lpstr>
      <vt:lpstr>La formalización</vt:lpstr>
      <vt:lpstr>La formalización</vt:lpstr>
      <vt:lpstr>La formalización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ADMINISTRACION</dc:creator>
  <cp:lastModifiedBy>ADMINISTRACION</cp:lastModifiedBy>
  <cp:revision>26</cp:revision>
  <dcterms:created xsi:type="dcterms:W3CDTF">2009-10-27T19:14:08Z</dcterms:created>
  <dcterms:modified xsi:type="dcterms:W3CDTF">2009-10-28T00:56:11Z</dcterms:modified>
</cp:coreProperties>
</file>