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77" r:id="rId3"/>
    <p:sldId id="276" r:id="rId4"/>
    <p:sldId id="273" r:id="rId5"/>
    <p:sldId id="257" r:id="rId6"/>
    <p:sldId id="274" r:id="rId7"/>
    <p:sldId id="260" r:id="rId8"/>
    <p:sldId id="261" r:id="rId9"/>
    <p:sldId id="262" r:id="rId10"/>
    <p:sldId id="275" r:id="rId11"/>
    <p:sldId id="263" r:id="rId12"/>
    <p:sldId id="264" r:id="rId13"/>
    <p:sldId id="265" r:id="rId14"/>
    <p:sldId id="266" r:id="rId15"/>
    <p:sldId id="267" r:id="rId16"/>
    <p:sldId id="278" r:id="rId17"/>
    <p:sldId id="268" r:id="rId18"/>
    <p:sldId id="279" r:id="rId19"/>
    <p:sldId id="270" r:id="rId20"/>
    <p:sldId id="269"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240" y="3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8C851-CFA2-40E4-8B20-68BF26898BB9}" type="doc">
      <dgm:prSet loTypeId="urn:microsoft.com/office/officeart/2005/8/layout/pList2" loCatId="list" qsTypeId="urn:microsoft.com/office/officeart/2005/8/quickstyle/simple5" qsCatId="simple" csTypeId="urn:microsoft.com/office/officeart/2005/8/colors/accent1_2" csCatId="accent1" phldr="1"/>
      <dgm:spPr/>
      <dgm:t>
        <a:bodyPr/>
        <a:lstStyle/>
        <a:p>
          <a:endParaRPr lang="es-MX"/>
        </a:p>
      </dgm:t>
    </dgm:pt>
    <dgm:pt modelId="{603C0BDA-61D2-4193-B09E-B277A90BC6A1}">
      <dgm:prSet phldrT="[Texto]" custT="1"/>
      <dgm:spPr/>
      <dgm:t>
        <a:bodyPr/>
        <a:lstStyle/>
        <a:p>
          <a:r>
            <a:rPr lang="es-MX" sz="2800" dirty="0" smtClean="0"/>
            <a:t>Dominación legal en virtud del estatuto</a:t>
          </a:r>
          <a:endParaRPr lang="es-MX" sz="2800" dirty="0"/>
        </a:p>
      </dgm:t>
    </dgm:pt>
    <dgm:pt modelId="{DA395E1E-DE82-4E50-BED3-3ADC86F566F3}" type="parTrans" cxnId="{11A05719-F511-47A1-B1F4-BE7227A78CB9}">
      <dgm:prSet/>
      <dgm:spPr/>
      <dgm:t>
        <a:bodyPr/>
        <a:lstStyle/>
        <a:p>
          <a:endParaRPr lang="es-MX"/>
        </a:p>
      </dgm:t>
    </dgm:pt>
    <dgm:pt modelId="{5957B078-49EC-4F56-B7F4-8EBE1FE13247}" type="sibTrans" cxnId="{11A05719-F511-47A1-B1F4-BE7227A78CB9}">
      <dgm:prSet/>
      <dgm:spPr/>
      <dgm:t>
        <a:bodyPr/>
        <a:lstStyle/>
        <a:p>
          <a:endParaRPr lang="es-MX"/>
        </a:p>
      </dgm:t>
    </dgm:pt>
    <dgm:pt modelId="{F569FB9A-CCAB-4E72-AEA3-3006E837C161}">
      <dgm:prSet phldrT="[Texto]"/>
      <dgm:spPr/>
      <dgm:t>
        <a:bodyPr/>
        <a:lstStyle/>
        <a:p>
          <a:r>
            <a:rPr lang="es-MX" dirty="0" smtClean="0"/>
            <a:t>Dominación tradicional en virtud de la creencia, su tipo más puro es el del dominio patriarcal</a:t>
          </a:r>
          <a:endParaRPr lang="es-MX" dirty="0"/>
        </a:p>
      </dgm:t>
    </dgm:pt>
    <dgm:pt modelId="{4726E925-9A95-460B-8FF5-06657C88A236}" type="parTrans" cxnId="{CAEB8C8C-4D74-4755-91BD-E11360B6EF03}">
      <dgm:prSet/>
      <dgm:spPr/>
      <dgm:t>
        <a:bodyPr/>
        <a:lstStyle/>
        <a:p>
          <a:endParaRPr lang="es-MX"/>
        </a:p>
      </dgm:t>
    </dgm:pt>
    <dgm:pt modelId="{E4977A58-B12D-44F8-8F5F-4C2EC1EB24EC}" type="sibTrans" cxnId="{CAEB8C8C-4D74-4755-91BD-E11360B6EF03}">
      <dgm:prSet/>
      <dgm:spPr/>
      <dgm:t>
        <a:bodyPr/>
        <a:lstStyle/>
        <a:p>
          <a:endParaRPr lang="es-MX"/>
        </a:p>
      </dgm:t>
    </dgm:pt>
    <dgm:pt modelId="{AC63AFF4-D99B-46FB-95D6-87753442B0B1}">
      <dgm:prSet phldrT="[Texto]" custT="1"/>
      <dgm:spPr/>
      <dgm:t>
        <a:bodyPr/>
        <a:lstStyle/>
        <a:p>
          <a:r>
            <a:rPr lang="es-MX" sz="2400" dirty="0" smtClean="0"/>
            <a:t>Dominación carismática en virtud de la devoción afectiva (carisma)</a:t>
          </a:r>
          <a:endParaRPr lang="es-MX" sz="2400" dirty="0"/>
        </a:p>
      </dgm:t>
    </dgm:pt>
    <dgm:pt modelId="{A9244E79-80D9-43C8-B553-FE2321EADD76}" type="parTrans" cxnId="{C5F1C94B-1D11-45B4-990D-66B0CD987A4C}">
      <dgm:prSet/>
      <dgm:spPr/>
      <dgm:t>
        <a:bodyPr/>
        <a:lstStyle/>
        <a:p>
          <a:endParaRPr lang="es-MX"/>
        </a:p>
      </dgm:t>
    </dgm:pt>
    <dgm:pt modelId="{DE6D3218-15E7-41FD-997A-1000607C7E00}" type="sibTrans" cxnId="{C5F1C94B-1D11-45B4-990D-66B0CD987A4C}">
      <dgm:prSet/>
      <dgm:spPr/>
      <dgm:t>
        <a:bodyPr/>
        <a:lstStyle/>
        <a:p>
          <a:endParaRPr lang="es-MX"/>
        </a:p>
      </dgm:t>
    </dgm:pt>
    <dgm:pt modelId="{A4A47313-0132-480B-AFEA-6322E59AB422}" type="pres">
      <dgm:prSet presAssocID="{BF98C851-CFA2-40E4-8B20-68BF26898BB9}" presName="Name0" presStyleCnt="0">
        <dgm:presLayoutVars>
          <dgm:dir/>
          <dgm:resizeHandles val="exact"/>
        </dgm:presLayoutVars>
      </dgm:prSet>
      <dgm:spPr/>
      <dgm:t>
        <a:bodyPr/>
        <a:lstStyle/>
        <a:p>
          <a:endParaRPr lang="es-MX"/>
        </a:p>
      </dgm:t>
    </dgm:pt>
    <dgm:pt modelId="{A6947D13-9B3F-47A9-B69E-065D25562F83}" type="pres">
      <dgm:prSet presAssocID="{BF98C851-CFA2-40E4-8B20-68BF26898BB9}" presName="bkgdShp" presStyleLbl="alignAccFollowNode1" presStyleIdx="0" presStyleCnt="1"/>
      <dgm:spPr/>
    </dgm:pt>
    <dgm:pt modelId="{B8E06637-430B-4540-B990-61C1655176BF}" type="pres">
      <dgm:prSet presAssocID="{BF98C851-CFA2-40E4-8B20-68BF26898BB9}" presName="linComp" presStyleCnt="0"/>
      <dgm:spPr/>
    </dgm:pt>
    <dgm:pt modelId="{FA271A98-CEF2-4040-9497-68F0A338CDE6}" type="pres">
      <dgm:prSet presAssocID="{603C0BDA-61D2-4193-B09E-B277A90BC6A1}" presName="compNode" presStyleCnt="0"/>
      <dgm:spPr/>
    </dgm:pt>
    <dgm:pt modelId="{E8BA19F4-FA1D-49A1-90EF-0CA712214FF5}" type="pres">
      <dgm:prSet presAssocID="{603C0BDA-61D2-4193-B09E-B277A90BC6A1}" presName="node" presStyleLbl="node1" presStyleIdx="0" presStyleCnt="3">
        <dgm:presLayoutVars>
          <dgm:bulletEnabled val="1"/>
        </dgm:presLayoutVars>
      </dgm:prSet>
      <dgm:spPr/>
      <dgm:t>
        <a:bodyPr/>
        <a:lstStyle/>
        <a:p>
          <a:endParaRPr lang="es-MX"/>
        </a:p>
      </dgm:t>
    </dgm:pt>
    <dgm:pt modelId="{17002CC9-A3E5-4CA4-AE85-890652F2B890}" type="pres">
      <dgm:prSet presAssocID="{603C0BDA-61D2-4193-B09E-B277A90BC6A1}" presName="invisiNode" presStyleLbl="node1" presStyleIdx="0" presStyleCnt="3"/>
      <dgm:spPr/>
    </dgm:pt>
    <dgm:pt modelId="{EA24F70D-211C-4481-9497-81133314EC6D}" type="pres">
      <dgm:prSet presAssocID="{603C0BDA-61D2-4193-B09E-B277A90BC6A1}" presName="imagNode" presStyleLbl="fgImgPlace1" presStyleIdx="0" presStyleCnt="3"/>
      <dgm:spPr/>
    </dgm:pt>
    <dgm:pt modelId="{17DE56DE-A6A6-40DC-A616-804FD17EE64C}" type="pres">
      <dgm:prSet presAssocID="{5957B078-49EC-4F56-B7F4-8EBE1FE13247}" presName="sibTrans" presStyleLbl="sibTrans2D1" presStyleIdx="0" presStyleCnt="0"/>
      <dgm:spPr/>
      <dgm:t>
        <a:bodyPr/>
        <a:lstStyle/>
        <a:p>
          <a:endParaRPr lang="es-MX"/>
        </a:p>
      </dgm:t>
    </dgm:pt>
    <dgm:pt modelId="{2A30141A-3576-4BAB-8CB9-59D3295DC859}" type="pres">
      <dgm:prSet presAssocID="{F569FB9A-CCAB-4E72-AEA3-3006E837C161}" presName="compNode" presStyleCnt="0"/>
      <dgm:spPr/>
    </dgm:pt>
    <dgm:pt modelId="{90CC59BF-6AEC-460F-831A-DD19F9547A4B}" type="pres">
      <dgm:prSet presAssocID="{F569FB9A-CCAB-4E72-AEA3-3006E837C161}" presName="node" presStyleLbl="node1" presStyleIdx="1" presStyleCnt="3">
        <dgm:presLayoutVars>
          <dgm:bulletEnabled val="1"/>
        </dgm:presLayoutVars>
      </dgm:prSet>
      <dgm:spPr/>
      <dgm:t>
        <a:bodyPr/>
        <a:lstStyle/>
        <a:p>
          <a:endParaRPr lang="es-MX"/>
        </a:p>
      </dgm:t>
    </dgm:pt>
    <dgm:pt modelId="{2C62C503-C0CF-4AF3-9D60-5EC9E50D8723}" type="pres">
      <dgm:prSet presAssocID="{F569FB9A-CCAB-4E72-AEA3-3006E837C161}" presName="invisiNode" presStyleLbl="node1" presStyleIdx="1" presStyleCnt="3"/>
      <dgm:spPr/>
    </dgm:pt>
    <dgm:pt modelId="{C387CA6F-2BD6-4BC7-ABFA-DDF2F0055586}" type="pres">
      <dgm:prSet presAssocID="{F569FB9A-CCAB-4E72-AEA3-3006E837C161}" presName="imagNode" presStyleLbl="fgImgPlace1" presStyleIdx="1" presStyleCnt="3"/>
      <dgm:spPr/>
    </dgm:pt>
    <dgm:pt modelId="{778F7A32-C87F-4437-A7CF-DD9CA76D86EE}" type="pres">
      <dgm:prSet presAssocID="{E4977A58-B12D-44F8-8F5F-4C2EC1EB24EC}" presName="sibTrans" presStyleLbl="sibTrans2D1" presStyleIdx="0" presStyleCnt="0"/>
      <dgm:spPr/>
      <dgm:t>
        <a:bodyPr/>
        <a:lstStyle/>
        <a:p>
          <a:endParaRPr lang="es-MX"/>
        </a:p>
      </dgm:t>
    </dgm:pt>
    <dgm:pt modelId="{EA3D15D8-8F82-4E9B-A2DA-C3AA78DF4711}" type="pres">
      <dgm:prSet presAssocID="{AC63AFF4-D99B-46FB-95D6-87753442B0B1}" presName="compNode" presStyleCnt="0"/>
      <dgm:spPr/>
    </dgm:pt>
    <dgm:pt modelId="{919602DB-4B63-4D99-B8B2-2859059DD0DB}" type="pres">
      <dgm:prSet presAssocID="{AC63AFF4-D99B-46FB-95D6-87753442B0B1}" presName="node" presStyleLbl="node1" presStyleIdx="2" presStyleCnt="3">
        <dgm:presLayoutVars>
          <dgm:bulletEnabled val="1"/>
        </dgm:presLayoutVars>
      </dgm:prSet>
      <dgm:spPr/>
      <dgm:t>
        <a:bodyPr/>
        <a:lstStyle/>
        <a:p>
          <a:endParaRPr lang="es-MX"/>
        </a:p>
      </dgm:t>
    </dgm:pt>
    <dgm:pt modelId="{33BD9C10-F5E2-4583-AD54-C8D3B93E916C}" type="pres">
      <dgm:prSet presAssocID="{AC63AFF4-D99B-46FB-95D6-87753442B0B1}" presName="invisiNode" presStyleLbl="node1" presStyleIdx="2" presStyleCnt="3"/>
      <dgm:spPr/>
    </dgm:pt>
    <dgm:pt modelId="{4E699823-41B7-46F7-B7E4-A8EFC60485C8}" type="pres">
      <dgm:prSet presAssocID="{AC63AFF4-D99B-46FB-95D6-87753442B0B1}" presName="imagNode" presStyleLbl="fgImgPlace1" presStyleIdx="2" presStyleCnt="3"/>
      <dgm:spPr/>
    </dgm:pt>
  </dgm:ptLst>
  <dgm:cxnLst>
    <dgm:cxn modelId="{CFEB295B-5E3E-44AE-99D1-4640593AA3B1}" type="presOf" srcId="{E4977A58-B12D-44F8-8F5F-4C2EC1EB24EC}" destId="{778F7A32-C87F-4437-A7CF-DD9CA76D86EE}" srcOrd="0" destOrd="0" presId="urn:microsoft.com/office/officeart/2005/8/layout/pList2"/>
    <dgm:cxn modelId="{54DFA01A-A931-4CDF-8833-C9F3FE8E7B06}" type="presOf" srcId="{AC63AFF4-D99B-46FB-95D6-87753442B0B1}" destId="{919602DB-4B63-4D99-B8B2-2859059DD0DB}" srcOrd="0" destOrd="0" presId="urn:microsoft.com/office/officeart/2005/8/layout/pList2"/>
    <dgm:cxn modelId="{C056C999-1D72-404E-ADF5-6ADE1C1D11B0}" type="presOf" srcId="{BF98C851-CFA2-40E4-8B20-68BF26898BB9}" destId="{A4A47313-0132-480B-AFEA-6322E59AB422}" srcOrd="0" destOrd="0" presId="urn:microsoft.com/office/officeart/2005/8/layout/pList2"/>
    <dgm:cxn modelId="{C5F1C94B-1D11-45B4-990D-66B0CD987A4C}" srcId="{BF98C851-CFA2-40E4-8B20-68BF26898BB9}" destId="{AC63AFF4-D99B-46FB-95D6-87753442B0B1}" srcOrd="2" destOrd="0" parTransId="{A9244E79-80D9-43C8-B553-FE2321EADD76}" sibTransId="{DE6D3218-15E7-41FD-997A-1000607C7E00}"/>
    <dgm:cxn modelId="{CAEB8C8C-4D74-4755-91BD-E11360B6EF03}" srcId="{BF98C851-CFA2-40E4-8B20-68BF26898BB9}" destId="{F569FB9A-CCAB-4E72-AEA3-3006E837C161}" srcOrd="1" destOrd="0" parTransId="{4726E925-9A95-460B-8FF5-06657C88A236}" sibTransId="{E4977A58-B12D-44F8-8F5F-4C2EC1EB24EC}"/>
    <dgm:cxn modelId="{E65BA04E-395D-40FC-9DD0-6B3F33ABF4F9}" type="presOf" srcId="{603C0BDA-61D2-4193-B09E-B277A90BC6A1}" destId="{E8BA19F4-FA1D-49A1-90EF-0CA712214FF5}" srcOrd="0" destOrd="0" presId="urn:microsoft.com/office/officeart/2005/8/layout/pList2"/>
    <dgm:cxn modelId="{11A05719-F511-47A1-B1F4-BE7227A78CB9}" srcId="{BF98C851-CFA2-40E4-8B20-68BF26898BB9}" destId="{603C0BDA-61D2-4193-B09E-B277A90BC6A1}" srcOrd="0" destOrd="0" parTransId="{DA395E1E-DE82-4E50-BED3-3ADC86F566F3}" sibTransId="{5957B078-49EC-4F56-B7F4-8EBE1FE13247}"/>
    <dgm:cxn modelId="{DD940D16-D727-4AAD-A3C1-6CAA425BEDE3}" type="presOf" srcId="{F569FB9A-CCAB-4E72-AEA3-3006E837C161}" destId="{90CC59BF-6AEC-460F-831A-DD19F9547A4B}" srcOrd="0" destOrd="0" presId="urn:microsoft.com/office/officeart/2005/8/layout/pList2"/>
    <dgm:cxn modelId="{1661E081-2677-4333-AEB7-AA94B3055A9F}" type="presOf" srcId="{5957B078-49EC-4F56-B7F4-8EBE1FE13247}" destId="{17DE56DE-A6A6-40DC-A616-804FD17EE64C}" srcOrd="0" destOrd="0" presId="urn:microsoft.com/office/officeart/2005/8/layout/pList2"/>
    <dgm:cxn modelId="{1A839866-5952-4BDC-9462-F7C967B704AB}" type="presParOf" srcId="{A4A47313-0132-480B-AFEA-6322E59AB422}" destId="{A6947D13-9B3F-47A9-B69E-065D25562F83}" srcOrd="0" destOrd="0" presId="urn:microsoft.com/office/officeart/2005/8/layout/pList2"/>
    <dgm:cxn modelId="{3A71AEA5-9B6A-4125-98FE-4492FCD2F018}" type="presParOf" srcId="{A4A47313-0132-480B-AFEA-6322E59AB422}" destId="{B8E06637-430B-4540-B990-61C1655176BF}" srcOrd="1" destOrd="0" presId="urn:microsoft.com/office/officeart/2005/8/layout/pList2"/>
    <dgm:cxn modelId="{0FC4D59F-8C75-47F6-A6CE-E3FEF2C3781D}" type="presParOf" srcId="{B8E06637-430B-4540-B990-61C1655176BF}" destId="{FA271A98-CEF2-4040-9497-68F0A338CDE6}" srcOrd="0" destOrd="0" presId="urn:microsoft.com/office/officeart/2005/8/layout/pList2"/>
    <dgm:cxn modelId="{5944A560-7FA3-48D1-89A7-8CD3CBD8EE32}" type="presParOf" srcId="{FA271A98-CEF2-4040-9497-68F0A338CDE6}" destId="{E8BA19F4-FA1D-49A1-90EF-0CA712214FF5}" srcOrd="0" destOrd="0" presId="urn:microsoft.com/office/officeart/2005/8/layout/pList2"/>
    <dgm:cxn modelId="{48C21793-C3BF-4903-A9E1-C3E53B03AB3D}" type="presParOf" srcId="{FA271A98-CEF2-4040-9497-68F0A338CDE6}" destId="{17002CC9-A3E5-4CA4-AE85-890652F2B890}" srcOrd="1" destOrd="0" presId="urn:microsoft.com/office/officeart/2005/8/layout/pList2"/>
    <dgm:cxn modelId="{C3DAFD60-FA07-427B-BF4B-E36FAA8C7CEC}" type="presParOf" srcId="{FA271A98-CEF2-4040-9497-68F0A338CDE6}" destId="{EA24F70D-211C-4481-9497-81133314EC6D}" srcOrd="2" destOrd="0" presId="urn:microsoft.com/office/officeart/2005/8/layout/pList2"/>
    <dgm:cxn modelId="{BA3FFD7A-7F65-4C64-9CDE-69077C4E3BE4}" type="presParOf" srcId="{B8E06637-430B-4540-B990-61C1655176BF}" destId="{17DE56DE-A6A6-40DC-A616-804FD17EE64C}" srcOrd="1" destOrd="0" presId="urn:microsoft.com/office/officeart/2005/8/layout/pList2"/>
    <dgm:cxn modelId="{0CD1941D-3C92-4838-9BF9-E582EB3857F6}" type="presParOf" srcId="{B8E06637-430B-4540-B990-61C1655176BF}" destId="{2A30141A-3576-4BAB-8CB9-59D3295DC859}" srcOrd="2" destOrd="0" presId="urn:microsoft.com/office/officeart/2005/8/layout/pList2"/>
    <dgm:cxn modelId="{9DAAB14C-9565-46B1-9E2F-3F34E36497CA}" type="presParOf" srcId="{2A30141A-3576-4BAB-8CB9-59D3295DC859}" destId="{90CC59BF-6AEC-460F-831A-DD19F9547A4B}" srcOrd="0" destOrd="0" presId="urn:microsoft.com/office/officeart/2005/8/layout/pList2"/>
    <dgm:cxn modelId="{0838EFB2-1295-4AA9-8859-D1CF77F587C0}" type="presParOf" srcId="{2A30141A-3576-4BAB-8CB9-59D3295DC859}" destId="{2C62C503-C0CF-4AF3-9D60-5EC9E50D8723}" srcOrd="1" destOrd="0" presId="urn:microsoft.com/office/officeart/2005/8/layout/pList2"/>
    <dgm:cxn modelId="{43FB37E2-E3B3-4505-A97D-A278B54706AC}" type="presParOf" srcId="{2A30141A-3576-4BAB-8CB9-59D3295DC859}" destId="{C387CA6F-2BD6-4BC7-ABFA-DDF2F0055586}" srcOrd="2" destOrd="0" presId="urn:microsoft.com/office/officeart/2005/8/layout/pList2"/>
    <dgm:cxn modelId="{A64609CB-F6A3-451D-861B-ECA754FD37C9}" type="presParOf" srcId="{B8E06637-430B-4540-B990-61C1655176BF}" destId="{778F7A32-C87F-4437-A7CF-DD9CA76D86EE}" srcOrd="3" destOrd="0" presId="urn:microsoft.com/office/officeart/2005/8/layout/pList2"/>
    <dgm:cxn modelId="{A236F5D7-3D13-484E-A6B7-D9C7A743687F}" type="presParOf" srcId="{B8E06637-430B-4540-B990-61C1655176BF}" destId="{EA3D15D8-8F82-4E9B-A2DA-C3AA78DF4711}" srcOrd="4" destOrd="0" presId="urn:microsoft.com/office/officeart/2005/8/layout/pList2"/>
    <dgm:cxn modelId="{B762A9DD-1A4E-4D72-9429-8FCF7EE99400}" type="presParOf" srcId="{EA3D15D8-8F82-4E9B-A2DA-C3AA78DF4711}" destId="{919602DB-4B63-4D99-B8B2-2859059DD0DB}" srcOrd="0" destOrd="0" presId="urn:microsoft.com/office/officeart/2005/8/layout/pList2"/>
    <dgm:cxn modelId="{81915C32-D007-48E6-8C4E-E2F4F87E0393}" type="presParOf" srcId="{EA3D15D8-8F82-4E9B-A2DA-C3AA78DF4711}" destId="{33BD9C10-F5E2-4583-AD54-C8D3B93E916C}" srcOrd="1" destOrd="0" presId="urn:microsoft.com/office/officeart/2005/8/layout/pList2"/>
    <dgm:cxn modelId="{EB0E34D4-FD82-438E-9B41-24CEC4452224}" type="presParOf" srcId="{EA3D15D8-8F82-4E9B-A2DA-C3AA78DF4711}" destId="{4E699823-41B7-46F7-B7E4-A8EFC60485C8}" srcOrd="2" destOrd="0" presId="urn:microsoft.com/office/officeart/2005/8/layout/p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6947D13-9B3F-47A9-B69E-065D25562F83}">
      <dsp:nvSpPr>
        <dsp:cNvPr id="0" name=""/>
        <dsp:cNvSpPr/>
      </dsp:nvSpPr>
      <dsp:spPr>
        <a:xfrm>
          <a:off x="0" y="0"/>
          <a:ext cx="8143932" cy="183237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1">
              <a:alpha val="90000"/>
              <a:tint val="40000"/>
              <a:hueOff val="0"/>
              <a:satOff val="0"/>
              <a:lumOff val="0"/>
              <a:alphaOff val="0"/>
              <a:shade val="70000"/>
              <a:satMod val="105000"/>
            </a:schemeClr>
          </a:contourClr>
        </a:sp3d>
      </dsp:spPr>
      <dsp:style>
        <a:lnRef idx="1">
          <a:scrgbClr r="0" g="0" b="0"/>
        </a:lnRef>
        <a:fillRef idx="1">
          <a:scrgbClr r="0" g="0" b="0"/>
        </a:fillRef>
        <a:effectRef idx="2">
          <a:scrgbClr r="0" g="0" b="0"/>
        </a:effectRef>
        <a:fontRef idx="minor"/>
      </dsp:style>
    </dsp:sp>
    <dsp:sp modelId="{EA24F70D-211C-4481-9497-81133314EC6D}">
      <dsp:nvSpPr>
        <dsp:cNvPr id="0" name=""/>
        <dsp:cNvSpPr/>
      </dsp:nvSpPr>
      <dsp:spPr>
        <a:xfrm>
          <a:off x="244317" y="244316"/>
          <a:ext cx="2392280" cy="1343740"/>
        </a:xfrm>
        <a:prstGeom prst="roundRect">
          <a:avLst>
            <a:gd name="adj" fmla="val 10000"/>
          </a:avLst>
        </a:prstGeom>
        <a:solidFill>
          <a:schemeClr val="accent1">
            <a:tint val="50000"/>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1">
              <a:tint val="50000"/>
              <a:hueOff val="0"/>
              <a:satOff val="0"/>
              <a:lumOff val="0"/>
              <a:alphaOff val="0"/>
            </a:schemeClr>
          </a:contourClr>
        </a:sp3d>
      </dsp:spPr>
      <dsp:style>
        <a:lnRef idx="0">
          <a:scrgbClr r="0" g="0" b="0"/>
        </a:lnRef>
        <a:fillRef idx="1">
          <a:scrgbClr r="0" g="0" b="0"/>
        </a:fillRef>
        <a:effectRef idx="3">
          <a:scrgbClr r="0" g="0" b="0"/>
        </a:effectRef>
        <a:fontRef idx="minor"/>
      </dsp:style>
    </dsp:sp>
    <dsp:sp modelId="{E8BA19F4-FA1D-49A1-90EF-0CA712214FF5}">
      <dsp:nvSpPr>
        <dsp:cNvPr id="0" name=""/>
        <dsp:cNvSpPr/>
      </dsp:nvSpPr>
      <dsp:spPr>
        <a:xfrm rot="10800000">
          <a:off x="244317" y="1832373"/>
          <a:ext cx="2392280" cy="2239568"/>
        </a:xfrm>
        <a:prstGeom prst="round2SameRect">
          <a:avLst>
            <a:gd name="adj1" fmla="val 10500"/>
            <a:gd name="adj2" fmla="val 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99136" tIns="199136" rIns="199136" bIns="199136" numCol="1" spcCol="1270" anchor="t" anchorCtr="0">
          <a:noAutofit/>
        </a:bodyPr>
        <a:lstStyle/>
        <a:p>
          <a:pPr lvl="0" algn="ctr" defTabSz="1244600">
            <a:lnSpc>
              <a:spcPct val="90000"/>
            </a:lnSpc>
            <a:spcBef>
              <a:spcPct val="0"/>
            </a:spcBef>
            <a:spcAft>
              <a:spcPct val="35000"/>
            </a:spcAft>
          </a:pPr>
          <a:r>
            <a:rPr lang="es-MX" sz="2800" kern="1200" dirty="0" smtClean="0"/>
            <a:t>Dominación legal en virtud del estatuto</a:t>
          </a:r>
          <a:endParaRPr lang="es-MX" sz="2800" kern="1200" dirty="0"/>
        </a:p>
      </dsp:txBody>
      <dsp:txXfrm rot="10800000">
        <a:off x="244317" y="1832373"/>
        <a:ext cx="2392280" cy="2239568"/>
      </dsp:txXfrm>
    </dsp:sp>
    <dsp:sp modelId="{C387CA6F-2BD6-4BC7-ABFA-DDF2F0055586}">
      <dsp:nvSpPr>
        <dsp:cNvPr id="0" name=""/>
        <dsp:cNvSpPr/>
      </dsp:nvSpPr>
      <dsp:spPr>
        <a:xfrm>
          <a:off x="2875825" y="244316"/>
          <a:ext cx="2392280" cy="1343740"/>
        </a:xfrm>
        <a:prstGeom prst="roundRect">
          <a:avLst>
            <a:gd name="adj" fmla="val 10000"/>
          </a:avLst>
        </a:prstGeom>
        <a:solidFill>
          <a:schemeClr val="accent1">
            <a:tint val="50000"/>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1">
              <a:tint val="50000"/>
              <a:hueOff val="0"/>
              <a:satOff val="0"/>
              <a:lumOff val="0"/>
              <a:alphaOff val="0"/>
            </a:schemeClr>
          </a:contourClr>
        </a:sp3d>
      </dsp:spPr>
      <dsp:style>
        <a:lnRef idx="0">
          <a:scrgbClr r="0" g="0" b="0"/>
        </a:lnRef>
        <a:fillRef idx="1">
          <a:scrgbClr r="0" g="0" b="0"/>
        </a:fillRef>
        <a:effectRef idx="3">
          <a:scrgbClr r="0" g="0" b="0"/>
        </a:effectRef>
        <a:fontRef idx="minor"/>
      </dsp:style>
    </dsp:sp>
    <dsp:sp modelId="{90CC59BF-6AEC-460F-831A-DD19F9547A4B}">
      <dsp:nvSpPr>
        <dsp:cNvPr id="0" name=""/>
        <dsp:cNvSpPr/>
      </dsp:nvSpPr>
      <dsp:spPr>
        <a:xfrm rot="10800000">
          <a:off x="2875825" y="1832373"/>
          <a:ext cx="2392280" cy="2239568"/>
        </a:xfrm>
        <a:prstGeom prst="round2SameRect">
          <a:avLst>
            <a:gd name="adj1" fmla="val 10500"/>
            <a:gd name="adj2" fmla="val 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t" anchorCtr="0">
          <a:noAutofit/>
        </a:bodyPr>
        <a:lstStyle/>
        <a:p>
          <a:pPr lvl="0" algn="ctr" defTabSz="889000">
            <a:lnSpc>
              <a:spcPct val="90000"/>
            </a:lnSpc>
            <a:spcBef>
              <a:spcPct val="0"/>
            </a:spcBef>
            <a:spcAft>
              <a:spcPct val="35000"/>
            </a:spcAft>
          </a:pPr>
          <a:r>
            <a:rPr lang="es-MX" sz="2000" kern="1200" dirty="0" smtClean="0"/>
            <a:t>Dominación tradicional en virtud de la creencia, su tipo más puro es el del dominio patriarcal</a:t>
          </a:r>
          <a:endParaRPr lang="es-MX" sz="2000" kern="1200" dirty="0"/>
        </a:p>
      </dsp:txBody>
      <dsp:txXfrm rot="10800000">
        <a:off x="2875825" y="1832373"/>
        <a:ext cx="2392280" cy="2239568"/>
      </dsp:txXfrm>
    </dsp:sp>
    <dsp:sp modelId="{4E699823-41B7-46F7-B7E4-A8EFC60485C8}">
      <dsp:nvSpPr>
        <dsp:cNvPr id="0" name=""/>
        <dsp:cNvSpPr/>
      </dsp:nvSpPr>
      <dsp:spPr>
        <a:xfrm>
          <a:off x="5507334" y="244316"/>
          <a:ext cx="2392280" cy="1343740"/>
        </a:xfrm>
        <a:prstGeom prst="roundRect">
          <a:avLst>
            <a:gd name="adj" fmla="val 10000"/>
          </a:avLst>
        </a:prstGeom>
        <a:solidFill>
          <a:schemeClr val="accent1">
            <a:tint val="50000"/>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1">
              <a:tint val="50000"/>
              <a:hueOff val="0"/>
              <a:satOff val="0"/>
              <a:lumOff val="0"/>
              <a:alphaOff val="0"/>
            </a:schemeClr>
          </a:contourClr>
        </a:sp3d>
      </dsp:spPr>
      <dsp:style>
        <a:lnRef idx="0">
          <a:scrgbClr r="0" g="0" b="0"/>
        </a:lnRef>
        <a:fillRef idx="1">
          <a:scrgbClr r="0" g="0" b="0"/>
        </a:fillRef>
        <a:effectRef idx="3">
          <a:scrgbClr r="0" g="0" b="0"/>
        </a:effectRef>
        <a:fontRef idx="minor"/>
      </dsp:style>
    </dsp:sp>
    <dsp:sp modelId="{919602DB-4B63-4D99-B8B2-2859059DD0DB}">
      <dsp:nvSpPr>
        <dsp:cNvPr id="0" name=""/>
        <dsp:cNvSpPr/>
      </dsp:nvSpPr>
      <dsp:spPr>
        <a:xfrm rot="10800000">
          <a:off x="5507334" y="1832373"/>
          <a:ext cx="2392280" cy="2239568"/>
        </a:xfrm>
        <a:prstGeom prst="round2SameRect">
          <a:avLst>
            <a:gd name="adj1" fmla="val 10500"/>
            <a:gd name="adj2" fmla="val 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70688" tIns="170688" rIns="170688" bIns="170688" numCol="1" spcCol="1270" anchor="t" anchorCtr="0">
          <a:noAutofit/>
        </a:bodyPr>
        <a:lstStyle/>
        <a:p>
          <a:pPr lvl="0" algn="ctr" defTabSz="1066800">
            <a:lnSpc>
              <a:spcPct val="90000"/>
            </a:lnSpc>
            <a:spcBef>
              <a:spcPct val="0"/>
            </a:spcBef>
            <a:spcAft>
              <a:spcPct val="35000"/>
            </a:spcAft>
          </a:pPr>
          <a:r>
            <a:rPr lang="es-MX" sz="2400" kern="1200" dirty="0" smtClean="0"/>
            <a:t>Dominación carismática en virtud de la devoción afectiva (carisma)</a:t>
          </a:r>
          <a:endParaRPr lang="es-MX" sz="2400" kern="1200" dirty="0"/>
        </a:p>
      </dsp:txBody>
      <dsp:txXfrm rot="10800000">
        <a:off x="5507334" y="1832373"/>
        <a:ext cx="2392280" cy="2239568"/>
      </dsp:txXfrm>
    </dsp:sp>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EF7FDB-53B7-4A29-B500-7E1297C6A2B4}" type="datetimeFigureOut">
              <a:rPr lang="es-MX" smtClean="0"/>
              <a:pPr/>
              <a:t>19/10/2009</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9B017D-A06B-4F87-A57D-7C1C3DDF27E2}"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459B017D-A06B-4F87-A57D-7C1C3DDF27E2}" type="slidenum">
              <a:rPr lang="es-MX" smtClean="0"/>
              <a:pPr/>
              <a:t>5</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3B796E1A-5FD9-4B9F-812E-CC29222518CB}" type="datetimeFigureOut">
              <a:rPr lang="es-MX" smtClean="0"/>
              <a:pPr/>
              <a:t>19/10/2009</a:t>
            </a:fld>
            <a:endParaRPr lang="es-MX"/>
          </a:p>
        </p:txBody>
      </p:sp>
      <p:sp>
        <p:nvSpPr>
          <p:cNvPr id="17" name="16 Marcador de pie de página"/>
          <p:cNvSpPr>
            <a:spLocks noGrp="1"/>
          </p:cNvSpPr>
          <p:nvPr>
            <p:ph type="ftr" sz="quarter" idx="11"/>
          </p:nvPr>
        </p:nvSpPr>
        <p:spPr/>
        <p:txBody>
          <a:bodyPr/>
          <a:lstStyle/>
          <a:p>
            <a:endParaRPr lang="es-MX"/>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2A4C29A-C7C1-441D-9E0A-3C3922162B6A}" type="slidenum">
              <a:rPr lang="es-MX" smtClean="0"/>
              <a:pPr/>
              <a:t>‹Nº›</a:t>
            </a:fld>
            <a:endParaRPr lang="es-MX"/>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B796E1A-5FD9-4B9F-812E-CC29222518CB}" type="datetimeFigureOut">
              <a:rPr lang="es-MX" smtClean="0"/>
              <a:pPr/>
              <a:t>19/10/2009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2A4C29A-C7C1-441D-9E0A-3C3922162B6A}"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82A4C29A-C7C1-441D-9E0A-3C3922162B6A}" type="slidenum">
              <a:rPr lang="es-MX" smtClean="0"/>
              <a:pPr/>
              <a:t>‹Nº›</a:t>
            </a:fld>
            <a:endParaRPr lang="es-MX"/>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B796E1A-5FD9-4B9F-812E-CC29222518CB}" type="datetimeFigureOut">
              <a:rPr lang="es-MX" smtClean="0"/>
              <a:pPr/>
              <a:t>19/10/2009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3B796E1A-5FD9-4B9F-812E-CC29222518CB}" type="datetimeFigureOut">
              <a:rPr lang="es-MX" smtClean="0"/>
              <a:pPr/>
              <a:t>19/10/2009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a:xfrm>
            <a:off x="4361688" y="1026372"/>
            <a:ext cx="457200" cy="441325"/>
          </a:xfrm>
        </p:spPr>
        <p:txBody>
          <a:bodyPr/>
          <a:lstStyle/>
          <a:p>
            <a:fld id="{82A4C29A-C7C1-441D-9E0A-3C3922162B6A}" type="slidenum">
              <a:rPr lang="es-MX" smtClean="0"/>
              <a:pPr/>
              <a:t>‹Nº›</a:t>
            </a:fld>
            <a:endParaRPr lang="es-MX"/>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MX"/>
          </a:p>
        </p:txBody>
      </p:sp>
      <p:sp>
        <p:nvSpPr>
          <p:cNvPr id="4" name="3 Marcador de fecha"/>
          <p:cNvSpPr>
            <a:spLocks noGrp="1"/>
          </p:cNvSpPr>
          <p:nvPr>
            <p:ph type="dt" sz="half" idx="10"/>
          </p:nvPr>
        </p:nvSpPr>
        <p:spPr/>
        <p:txBody>
          <a:bodyPr/>
          <a:lstStyle/>
          <a:p>
            <a:fld id="{3B796E1A-5FD9-4B9F-812E-CC29222518CB}" type="datetimeFigureOut">
              <a:rPr lang="es-MX" smtClean="0"/>
              <a:pPr/>
              <a:t>19/10/2009</a:t>
            </a:fld>
            <a:endParaRPr lang="es-MX"/>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2A4C29A-C7C1-441D-9E0A-3C3922162B6A}" type="slidenum">
              <a:rPr lang="es-MX" smtClean="0"/>
              <a:pPr/>
              <a:t>‹Nº›</a:t>
            </a:fld>
            <a:endParaRPr lang="es-MX"/>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3B796E1A-5FD9-4B9F-812E-CC29222518CB}" type="datetimeFigureOut">
              <a:rPr lang="es-MX" smtClean="0"/>
              <a:pPr/>
              <a:t>19/10/2009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2A4C29A-C7C1-441D-9E0A-3C3922162B6A}" type="slidenum">
              <a:rPr lang="es-MX" smtClean="0"/>
              <a:pPr/>
              <a:t>‹Nº›</a:t>
            </a:fld>
            <a:endParaRPr lang="es-MX"/>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3B796E1A-5FD9-4B9F-812E-CC29222518CB}" type="datetimeFigureOut">
              <a:rPr lang="es-MX" smtClean="0"/>
              <a:pPr/>
              <a:t>19/10/2009</a:t>
            </a:fld>
            <a:endParaRPr lang="es-MX"/>
          </a:p>
        </p:txBody>
      </p:sp>
      <p:sp>
        <p:nvSpPr>
          <p:cNvPr id="8" name="7 Marcador de pie de página"/>
          <p:cNvSpPr>
            <a:spLocks noGrp="1"/>
          </p:cNvSpPr>
          <p:nvPr>
            <p:ph type="ftr" sz="quarter" idx="11"/>
          </p:nvPr>
        </p:nvSpPr>
        <p:spPr>
          <a:xfrm>
            <a:off x="304800" y="6409944"/>
            <a:ext cx="3581400" cy="365760"/>
          </a:xfrm>
        </p:spPr>
        <p:txBody>
          <a:bodyPr/>
          <a:lstStyle/>
          <a:p>
            <a:endParaRPr lang="es-MX"/>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82A4C29A-C7C1-441D-9E0A-3C3922162B6A}" type="slidenum">
              <a:rPr lang="es-MX" smtClean="0"/>
              <a:pPr/>
              <a:t>‹Nº›</a:t>
            </a:fld>
            <a:endParaRPr lang="es-MX"/>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B796E1A-5FD9-4B9F-812E-CC29222518CB}" type="datetimeFigureOut">
              <a:rPr lang="es-MX" smtClean="0"/>
              <a:pPr/>
              <a:t>19/10/2009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a:xfrm>
            <a:off x="4343400" y="1036020"/>
            <a:ext cx="457200" cy="441325"/>
          </a:xfrm>
        </p:spPr>
        <p:txBody>
          <a:bodyPr/>
          <a:lstStyle/>
          <a:p>
            <a:fld id="{82A4C29A-C7C1-441D-9E0A-3C3922162B6A}"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3B796E1A-5FD9-4B9F-812E-CC29222518CB}" type="datetimeFigureOut">
              <a:rPr lang="es-MX" smtClean="0"/>
              <a:pPr/>
              <a:t>19/10/2009</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82A4C29A-C7C1-441D-9E0A-3C3922162B6A}"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2A4C29A-C7C1-441D-9E0A-3C3922162B6A}" type="slidenum">
              <a:rPr lang="es-MX" smtClean="0"/>
              <a:pPr/>
              <a:t>‹Nº›</a:t>
            </a:fld>
            <a:endParaRPr lang="es-MX"/>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3B796E1A-5FD9-4B9F-812E-CC29222518CB}" type="datetimeFigureOut">
              <a:rPr lang="es-MX" smtClean="0"/>
              <a:pPr/>
              <a:t>19/10/2009</a:t>
            </a:fld>
            <a:endParaRPr lang="es-MX"/>
          </a:p>
        </p:txBody>
      </p:sp>
      <p:sp>
        <p:nvSpPr>
          <p:cNvPr id="6" name="5 Marcador de pie de página"/>
          <p:cNvSpPr>
            <a:spLocks noGrp="1"/>
          </p:cNvSpPr>
          <p:nvPr>
            <p:ph type="ftr" sz="quarter" idx="11"/>
          </p:nvPr>
        </p:nvSpPr>
        <p:spPr>
          <a:xfrm>
            <a:off x="301752" y="6410848"/>
            <a:ext cx="3383280" cy="365760"/>
          </a:xfrm>
        </p:spPr>
        <p:txBody>
          <a:bodyPr/>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82A4C29A-C7C1-441D-9E0A-3C3922162B6A}" type="slidenum">
              <a:rPr lang="es-MX" smtClean="0"/>
              <a:pPr/>
              <a:t>‹Nº›</a:t>
            </a:fld>
            <a:endParaRPr lang="es-MX"/>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3B796E1A-5FD9-4B9F-812E-CC29222518CB}" type="datetimeFigureOut">
              <a:rPr lang="es-MX" smtClean="0"/>
              <a:pPr/>
              <a:t>19/10/2009</a:t>
            </a:fld>
            <a:endParaRPr lang="es-MX"/>
          </a:p>
        </p:txBody>
      </p:sp>
      <p:sp>
        <p:nvSpPr>
          <p:cNvPr id="6" name="5 Marcador de pie de página"/>
          <p:cNvSpPr>
            <a:spLocks noGrp="1"/>
          </p:cNvSpPr>
          <p:nvPr>
            <p:ph type="ftr" sz="quarter" idx="11"/>
          </p:nvPr>
        </p:nvSpPr>
        <p:spPr>
          <a:xfrm>
            <a:off x="301752" y="6410848"/>
            <a:ext cx="3584448" cy="365760"/>
          </a:xfrm>
        </p:spPr>
        <p:txBody>
          <a:bodyPr/>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B796E1A-5FD9-4B9F-812E-CC29222518CB}" type="datetimeFigureOut">
              <a:rPr lang="es-MX" smtClean="0"/>
              <a:pPr/>
              <a:t>19/10/2009</a:t>
            </a:fld>
            <a:endParaRPr lang="es-MX"/>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MX"/>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2A4C29A-C7C1-441D-9E0A-3C3922162B6A}" type="slidenum">
              <a:rPr lang="es-MX" smtClean="0"/>
              <a:pPr/>
              <a:t>‹Nº›</a:t>
            </a:fld>
            <a:endParaRPr lang="es-MX"/>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normAutofit/>
          </a:bodyPr>
          <a:lstStyle/>
          <a:p>
            <a:r>
              <a:rPr lang="es-MX" sz="2000" dirty="0" smtClean="0"/>
              <a:t>Max Weber (1981)</a:t>
            </a:r>
          </a:p>
        </p:txBody>
      </p:sp>
      <p:sp>
        <p:nvSpPr>
          <p:cNvPr id="2" name="1 Título"/>
          <p:cNvSpPr>
            <a:spLocks noGrp="1"/>
          </p:cNvSpPr>
          <p:nvPr>
            <p:ph type="ctrTitle"/>
          </p:nvPr>
        </p:nvSpPr>
        <p:spPr/>
        <p:txBody>
          <a:bodyPr>
            <a:normAutofit/>
          </a:bodyPr>
          <a:lstStyle/>
          <a:p>
            <a:r>
              <a:rPr lang="es-MX" sz="6000" dirty="0" smtClean="0"/>
              <a:t>Economía y sociedad</a:t>
            </a:r>
            <a:endParaRPr lang="es-MX"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785786" y="285728"/>
            <a:ext cx="3214710" cy="2143140"/>
            <a:chOff x="5816668" y="7463"/>
            <a:chExt cx="2326269" cy="1163134"/>
          </a:xfrm>
        </p:grpSpPr>
        <p:sp>
          <p:nvSpPr>
            <p:cNvPr id="16" name="15 Rectángulo redondeado"/>
            <p:cNvSpPr/>
            <p:nvPr/>
          </p:nvSpPr>
          <p:spPr>
            <a:xfrm>
              <a:off x="5816668" y="7463"/>
              <a:ext cx="2326269" cy="1163134"/>
            </a:xfrm>
            <a:prstGeom prst="roundRect">
              <a:avLst>
                <a:gd name="adj" fmla="val 10000"/>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sp>
        <p:sp>
          <p:nvSpPr>
            <p:cNvPr id="17" name="16 Rectángulo"/>
            <p:cNvSpPr/>
            <p:nvPr/>
          </p:nvSpPr>
          <p:spPr>
            <a:xfrm>
              <a:off x="5850735" y="41530"/>
              <a:ext cx="2258135" cy="10950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es-MX" sz="2800" kern="1200" dirty="0" smtClean="0"/>
                <a:t>Dominación carismática en virtud de la devoción afectiva (carisma)</a:t>
              </a:r>
              <a:endParaRPr lang="es-MX" sz="2800" kern="1200" dirty="0"/>
            </a:p>
          </p:txBody>
        </p:sp>
      </p:grpSp>
      <p:grpSp>
        <p:nvGrpSpPr>
          <p:cNvPr id="4" name="3 Grupo"/>
          <p:cNvGrpSpPr/>
          <p:nvPr/>
        </p:nvGrpSpPr>
        <p:grpSpPr>
          <a:xfrm>
            <a:off x="5072066" y="500042"/>
            <a:ext cx="3000395" cy="1285884"/>
            <a:chOff x="6281923" y="1461381"/>
            <a:chExt cx="1861015" cy="559653"/>
          </a:xfrm>
        </p:grpSpPr>
        <p:sp>
          <p:nvSpPr>
            <p:cNvPr id="14" name="13 Rectángulo redondeado"/>
            <p:cNvSpPr/>
            <p:nvPr/>
          </p:nvSpPr>
          <p:spPr>
            <a:xfrm>
              <a:off x="6281923" y="1461381"/>
              <a:ext cx="1861015" cy="559653"/>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5" name="14 Rectángulo"/>
            <p:cNvSpPr/>
            <p:nvPr/>
          </p:nvSpPr>
          <p:spPr>
            <a:xfrm>
              <a:off x="6298314" y="1477773"/>
              <a:ext cx="1828231" cy="52686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MX" sz="2000" kern="1200" dirty="0" smtClean="0"/>
                <a:t>El tipo de dominación carismática fue descrito por R. </a:t>
              </a:r>
              <a:r>
                <a:rPr lang="es-MX" sz="2000" kern="1200" dirty="0" err="1" smtClean="0"/>
                <a:t>Sohm</a:t>
              </a:r>
              <a:r>
                <a:rPr lang="es-MX" sz="2000" kern="1200" dirty="0" smtClean="0"/>
                <a:t>.</a:t>
              </a:r>
              <a:endParaRPr lang="es-MX" sz="2000" kern="1200" dirty="0"/>
            </a:p>
          </p:txBody>
        </p:sp>
      </p:grpSp>
      <p:grpSp>
        <p:nvGrpSpPr>
          <p:cNvPr id="6" name="5 Grupo"/>
          <p:cNvGrpSpPr/>
          <p:nvPr/>
        </p:nvGrpSpPr>
        <p:grpSpPr>
          <a:xfrm>
            <a:off x="714348" y="2786058"/>
            <a:ext cx="3286148" cy="1857388"/>
            <a:chOff x="6281922" y="2311819"/>
            <a:chExt cx="1861015" cy="1163134"/>
          </a:xfrm>
        </p:grpSpPr>
        <p:sp>
          <p:nvSpPr>
            <p:cNvPr id="12" name="11 Rectángulo redondeado"/>
            <p:cNvSpPr/>
            <p:nvPr/>
          </p:nvSpPr>
          <p:spPr>
            <a:xfrm>
              <a:off x="6281922" y="2311819"/>
              <a:ext cx="1861015" cy="1163134"/>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3" name="12 Rectángulo"/>
            <p:cNvSpPr/>
            <p:nvPr/>
          </p:nvSpPr>
          <p:spPr>
            <a:xfrm>
              <a:off x="6315989" y="2345886"/>
              <a:ext cx="1792881" cy="10950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MX" sz="2000" kern="1200" dirty="0" smtClean="0"/>
                <a:t>La autoridad carismática se basa en la creencia en el profeta o en el reconocimiento que encuentran personalmente.</a:t>
              </a:r>
              <a:endParaRPr lang="es-MX" sz="2000" kern="1200" dirty="0"/>
            </a:p>
          </p:txBody>
        </p:sp>
      </p:grpSp>
      <p:grpSp>
        <p:nvGrpSpPr>
          <p:cNvPr id="8" name="7 Grupo"/>
          <p:cNvGrpSpPr/>
          <p:nvPr/>
        </p:nvGrpSpPr>
        <p:grpSpPr>
          <a:xfrm>
            <a:off x="5072066" y="2643182"/>
            <a:ext cx="3357586" cy="1857388"/>
            <a:chOff x="6281922" y="3765738"/>
            <a:chExt cx="1861015" cy="1163134"/>
          </a:xfrm>
        </p:grpSpPr>
        <p:sp>
          <p:nvSpPr>
            <p:cNvPr id="10" name="9 Rectángulo redondeado"/>
            <p:cNvSpPr/>
            <p:nvPr/>
          </p:nvSpPr>
          <p:spPr>
            <a:xfrm>
              <a:off x="6281922" y="3765738"/>
              <a:ext cx="1861015" cy="1163134"/>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1" name="10 Rectángulo"/>
            <p:cNvSpPr/>
            <p:nvPr/>
          </p:nvSpPr>
          <p:spPr>
            <a:xfrm>
              <a:off x="6315989" y="3799805"/>
              <a:ext cx="1792881" cy="10950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MX" sz="2000" kern="1200" dirty="0" smtClean="0"/>
                <a:t>La expresión carisma se emplea en un sentido desprovisto de significado de valor.</a:t>
              </a:r>
              <a:endParaRPr lang="es-MX" sz="2000" kern="1200" dirty="0"/>
            </a:p>
          </p:txBody>
        </p:sp>
      </p:grpSp>
      <p:grpSp>
        <p:nvGrpSpPr>
          <p:cNvPr id="18" name="17 Grupo"/>
          <p:cNvGrpSpPr/>
          <p:nvPr/>
        </p:nvGrpSpPr>
        <p:grpSpPr>
          <a:xfrm>
            <a:off x="2571736" y="4857784"/>
            <a:ext cx="4643470" cy="1357298"/>
            <a:chOff x="6281922" y="5219656"/>
            <a:chExt cx="1861015" cy="1163134"/>
          </a:xfrm>
        </p:grpSpPr>
        <p:sp>
          <p:nvSpPr>
            <p:cNvPr id="19" name="18 Rectángulo redondeado"/>
            <p:cNvSpPr/>
            <p:nvPr/>
          </p:nvSpPr>
          <p:spPr>
            <a:xfrm>
              <a:off x="6281922" y="5219656"/>
              <a:ext cx="1861015" cy="1163134"/>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20" name="19 Rectángulo"/>
            <p:cNvSpPr/>
            <p:nvPr/>
          </p:nvSpPr>
          <p:spPr>
            <a:xfrm>
              <a:off x="6315989" y="5253723"/>
              <a:ext cx="1792881" cy="10950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MX" sz="2000" kern="1200" dirty="0" smtClean="0"/>
                <a:t>Es una relación social específicamente extraordinaria y puramente personal.</a:t>
              </a:r>
              <a:endParaRPr lang="es-MX" sz="2000" kern="1200" dirty="0"/>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42910" y="428604"/>
            <a:ext cx="7858180" cy="1015663"/>
          </a:xfrm>
          <a:prstGeom prst="rect">
            <a:avLst/>
          </a:prstGeom>
          <a:noFill/>
        </p:spPr>
        <p:txBody>
          <a:bodyPr wrap="square" rtlCol="0">
            <a:spAutoFit/>
          </a:bodyPr>
          <a:lstStyle/>
          <a:p>
            <a:pPr marL="342900" indent="-342900" algn="just"/>
            <a:r>
              <a:rPr lang="es-MX" sz="2000" dirty="0" smtClean="0"/>
              <a:t>Dominación carismática.- en virtud de devoción afectiva al señor y a sus dotes sobrenaturales (carisma), y en particular: facultades mágicas, revelaciones o heroísmo, poder intelectual u oratorio. </a:t>
            </a:r>
          </a:p>
        </p:txBody>
      </p:sp>
      <p:sp>
        <p:nvSpPr>
          <p:cNvPr id="3" name="2 CuadroTexto"/>
          <p:cNvSpPr txBox="1"/>
          <p:nvPr/>
        </p:nvSpPr>
        <p:spPr>
          <a:xfrm>
            <a:off x="642910" y="2495223"/>
            <a:ext cx="7858180" cy="1631216"/>
          </a:xfrm>
          <a:prstGeom prst="rect">
            <a:avLst/>
          </a:prstGeom>
          <a:noFill/>
        </p:spPr>
        <p:txBody>
          <a:bodyPr wrap="square" rtlCol="0">
            <a:spAutoFit/>
          </a:bodyPr>
          <a:lstStyle/>
          <a:p>
            <a:pPr algn="just"/>
            <a:r>
              <a:rPr lang="es-MX" sz="2000" dirty="0" smtClean="0"/>
              <a:t>El tipo del que manda es el “caudillo”. El tipo del que obedece es el “apóstol”. Se obedece exclusivamente al caudillo personalmente o por causa de sus cualidades y no en virtud de su posición estatuida o de su dignidad tradicional. </a:t>
            </a:r>
          </a:p>
          <a:p>
            <a:pPr algn="just"/>
            <a:r>
              <a:rPr lang="es-MX" sz="2000" dirty="0" smtClean="0"/>
              <a:t>Dichas cualidades le son atribuidas solo mientras el carisma subsiste.</a:t>
            </a:r>
          </a:p>
        </p:txBody>
      </p:sp>
      <p:sp>
        <p:nvSpPr>
          <p:cNvPr id="4" name="3 CuadroTexto"/>
          <p:cNvSpPr txBox="1"/>
          <p:nvPr/>
        </p:nvSpPr>
        <p:spPr>
          <a:xfrm>
            <a:off x="642910" y="4297974"/>
            <a:ext cx="7858180" cy="1323439"/>
          </a:xfrm>
          <a:prstGeom prst="rect">
            <a:avLst/>
          </a:prstGeom>
          <a:noFill/>
        </p:spPr>
        <p:txBody>
          <a:bodyPr wrap="square" rtlCol="0">
            <a:spAutoFit/>
          </a:bodyPr>
          <a:lstStyle/>
          <a:p>
            <a:pPr algn="just"/>
            <a:r>
              <a:rPr lang="es-MX" sz="2000" dirty="0" smtClean="0"/>
              <a:t>El cuerpo administrativo es escogido según el carisma o devoción personal, y no por razón de calificación profesional (como el funcionario), de su clase (como el cuerpo administrativo de clase) o de dependencia doméstica o personal (como el cuerpo administrativo patriarcal</a:t>
            </a:r>
          </a:p>
        </p:txBody>
      </p:sp>
      <p:sp>
        <p:nvSpPr>
          <p:cNvPr id="5" name="4 CuadroTexto"/>
          <p:cNvSpPr txBox="1"/>
          <p:nvPr/>
        </p:nvSpPr>
        <p:spPr>
          <a:xfrm>
            <a:off x="642910" y="5792948"/>
            <a:ext cx="7858180" cy="707886"/>
          </a:xfrm>
          <a:prstGeom prst="rect">
            <a:avLst/>
          </a:prstGeom>
          <a:noFill/>
        </p:spPr>
        <p:txBody>
          <a:bodyPr wrap="square" rtlCol="0">
            <a:spAutoFit/>
          </a:bodyPr>
          <a:lstStyle/>
          <a:p>
            <a:pPr algn="just"/>
            <a:r>
              <a:rPr lang="es-MX" sz="2000" dirty="0" smtClean="0"/>
              <a:t>La administración carece de toda orientación por reglas, sean éstas estatuidas o tradicionales</a:t>
            </a:r>
            <a:endParaRPr lang="es-MX" sz="2000" dirty="0"/>
          </a:p>
        </p:txBody>
      </p:sp>
      <p:sp>
        <p:nvSpPr>
          <p:cNvPr id="6" name="5 Rectángulo"/>
          <p:cNvSpPr/>
          <p:nvPr/>
        </p:nvSpPr>
        <p:spPr>
          <a:xfrm>
            <a:off x="642910" y="1615802"/>
            <a:ext cx="7858180" cy="707886"/>
          </a:xfrm>
          <a:prstGeom prst="rect">
            <a:avLst/>
          </a:prstGeom>
        </p:spPr>
        <p:txBody>
          <a:bodyPr wrap="square">
            <a:spAutoFit/>
          </a:bodyPr>
          <a:lstStyle/>
          <a:p>
            <a:pPr marL="342900" lvl="0" indent="-342900" algn="just"/>
            <a:r>
              <a:rPr lang="es-MX" sz="2000" dirty="0" smtClean="0">
                <a:solidFill>
                  <a:prstClr val="black"/>
                </a:solidFill>
              </a:rPr>
              <a:t>Sus tipos más puros son el dominio del profeta, del héroe guerrero o del gran demagogo.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071670" y="285728"/>
            <a:ext cx="6715172" cy="830997"/>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a:r>
              <a:rPr lang="es-MX"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Esencia, supuestos y desarrollo de la dominación burocrática</a:t>
            </a:r>
            <a:endParaRPr lang="es-MX" sz="2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2 CuadroTexto"/>
          <p:cNvSpPr txBox="1"/>
          <p:nvPr/>
        </p:nvSpPr>
        <p:spPr>
          <a:xfrm>
            <a:off x="428596" y="1214422"/>
            <a:ext cx="7929618" cy="400110"/>
          </a:xfrm>
          <a:prstGeom prst="rect">
            <a:avLst/>
          </a:prstGeom>
          <a:noFill/>
        </p:spPr>
        <p:txBody>
          <a:bodyPr wrap="square" rtlCol="0">
            <a:spAutoFit/>
          </a:bodyPr>
          <a:lstStyle/>
          <a:p>
            <a:r>
              <a:rPr lang="es-MX" sz="2000" b="1" dirty="0" smtClean="0"/>
              <a:t>Las funciones específicas de la burocracia moderna</a:t>
            </a:r>
            <a:endParaRPr lang="es-MX" sz="2000" b="1" dirty="0"/>
          </a:p>
        </p:txBody>
      </p:sp>
      <p:sp>
        <p:nvSpPr>
          <p:cNvPr id="4" name="3 CuadroTexto"/>
          <p:cNvSpPr txBox="1"/>
          <p:nvPr/>
        </p:nvSpPr>
        <p:spPr>
          <a:xfrm>
            <a:off x="428596" y="1643050"/>
            <a:ext cx="8286808" cy="769441"/>
          </a:xfrm>
          <a:prstGeom prst="rect">
            <a:avLst/>
          </a:prstGeom>
          <a:noFill/>
        </p:spPr>
        <p:txBody>
          <a:bodyPr wrap="square" rtlCol="0">
            <a:spAutoFit/>
          </a:bodyPr>
          <a:lstStyle/>
          <a:p>
            <a:pPr algn="just"/>
            <a:r>
              <a:rPr lang="es-MX" sz="2200" dirty="0" smtClean="0"/>
              <a:t>1.- Rige el principio de las atribuciones oficiales fijas, ordenadas por lo general mediante leyes o disposiciones del reglamento administrativo.</a:t>
            </a:r>
            <a:endParaRPr lang="es-MX" sz="2200" dirty="0"/>
          </a:p>
        </p:txBody>
      </p:sp>
      <p:sp>
        <p:nvSpPr>
          <p:cNvPr id="5" name="4 CuadroTexto"/>
          <p:cNvSpPr txBox="1"/>
          <p:nvPr/>
        </p:nvSpPr>
        <p:spPr>
          <a:xfrm>
            <a:off x="428596" y="3429846"/>
            <a:ext cx="8286808" cy="1785104"/>
          </a:xfrm>
          <a:prstGeom prst="rect">
            <a:avLst/>
          </a:prstGeom>
          <a:noFill/>
        </p:spPr>
        <p:txBody>
          <a:bodyPr wrap="square" rtlCol="0">
            <a:spAutoFit/>
          </a:bodyPr>
          <a:lstStyle/>
          <a:p>
            <a:pPr algn="just"/>
            <a:r>
              <a:rPr lang="es-MX" sz="2200" dirty="0"/>
              <a:t>2</a:t>
            </a:r>
            <a:r>
              <a:rPr lang="es-MX" sz="2200" dirty="0" smtClean="0"/>
              <a:t>.- Rige el principio de jerarquía funcional y de la transmisión, es decir, un sistema firmemente organizado de mando y subordinación mutua de las autoridades mediante una inspección de las inferiores por las superiores, tal jerarquía oficial se halla en dispuesta en forma </a:t>
            </a:r>
            <a:r>
              <a:rPr lang="es-MX" sz="2200" i="1" dirty="0" err="1" smtClean="0"/>
              <a:t>monocrática</a:t>
            </a:r>
            <a:r>
              <a:rPr lang="es-MX" sz="2200" dirty="0" smtClean="0"/>
              <a:t>	</a:t>
            </a:r>
            <a:endParaRPr lang="es-MX" sz="2200" dirty="0"/>
          </a:p>
        </p:txBody>
      </p:sp>
      <p:sp>
        <p:nvSpPr>
          <p:cNvPr id="6" name="5 CuadroTexto"/>
          <p:cNvSpPr txBox="1"/>
          <p:nvPr/>
        </p:nvSpPr>
        <p:spPr>
          <a:xfrm>
            <a:off x="428596" y="5286388"/>
            <a:ext cx="8286808" cy="1107996"/>
          </a:xfrm>
          <a:prstGeom prst="rect">
            <a:avLst/>
          </a:prstGeom>
          <a:noFill/>
        </p:spPr>
        <p:txBody>
          <a:bodyPr wrap="square" rtlCol="0">
            <a:spAutoFit/>
          </a:bodyPr>
          <a:lstStyle/>
          <a:p>
            <a:pPr algn="just"/>
            <a:r>
              <a:rPr lang="es-MX" sz="2200" dirty="0"/>
              <a:t>3</a:t>
            </a:r>
            <a:r>
              <a:rPr lang="es-MX" sz="2200" dirty="0" smtClean="0"/>
              <a:t>.- La administración moderna se basa en documentos (expedientes) conservados en borradores o minutas, y en un cuerpo de subalternos  y de escribientes de toda clase.</a:t>
            </a:r>
            <a:endParaRPr lang="es-MX" sz="2200" dirty="0"/>
          </a:p>
        </p:txBody>
      </p:sp>
      <p:sp>
        <p:nvSpPr>
          <p:cNvPr id="7" name="6 CuadroTexto"/>
          <p:cNvSpPr txBox="1"/>
          <p:nvPr/>
        </p:nvSpPr>
        <p:spPr>
          <a:xfrm>
            <a:off x="1928794" y="2711231"/>
            <a:ext cx="6786610" cy="646331"/>
          </a:xfrm>
          <a:prstGeom prst="rect">
            <a:avLst/>
          </a:prstGeom>
          <a:noFill/>
        </p:spPr>
        <p:txBody>
          <a:bodyPr wrap="square" rtlCol="0">
            <a:spAutoFit/>
          </a:bodyPr>
          <a:lstStyle/>
          <a:p>
            <a:pPr algn="just"/>
            <a:r>
              <a:rPr lang="es-MX" dirty="0" smtClean="0"/>
              <a:t>Existe distribución de las actividades, poderes de mando, nombramiento de personas con aptitudes bien determinadas</a:t>
            </a:r>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3196896"/>
            <a:ext cx="7858180" cy="1785104"/>
          </a:xfrm>
          <a:prstGeom prst="rect">
            <a:avLst/>
          </a:prstGeom>
          <a:noFill/>
        </p:spPr>
        <p:txBody>
          <a:bodyPr wrap="square" rtlCol="0">
            <a:spAutoFit/>
          </a:bodyPr>
          <a:lstStyle/>
          <a:p>
            <a:pPr algn="just"/>
            <a:r>
              <a:rPr lang="es-MX" sz="2200" dirty="0" smtClean="0"/>
              <a:t>6.- El desempeño del cargo por parte de los funcionarios se realiza según normas generales susceptibles de aprendizaje, más o menos fijas y más o menos completas. El conocimiento de estas normas representa, la introducción </a:t>
            </a:r>
            <a:r>
              <a:rPr lang="es-MX" sz="2200" dirty="0" smtClean="0"/>
              <a:t>de una tecnología especial en cuya posesión se encuentran los empleados.</a:t>
            </a:r>
            <a:endParaRPr lang="es-MX" sz="2200" dirty="0"/>
          </a:p>
        </p:txBody>
      </p:sp>
      <p:sp>
        <p:nvSpPr>
          <p:cNvPr id="3" name="2 CuadroTexto"/>
          <p:cNvSpPr txBox="1"/>
          <p:nvPr/>
        </p:nvSpPr>
        <p:spPr>
          <a:xfrm>
            <a:off x="571472" y="714356"/>
            <a:ext cx="7858180" cy="769441"/>
          </a:xfrm>
          <a:prstGeom prst="rect">
            <a:avLst/>
          </a:prstGeom>
          <a:noFill/>
        </p:spPr>
        <p:txBody>
          <a:bodyPr wrap="square" rtlCol="0">
            <a:spAutoFit/>
          </a:bodyPr>
          <a:lstStyle/>
          <a:p>
            <a:pPr algn="just"/>
            <a:r>
              <a:rPr lang="es-MX" sz="2200" dirty="0" smtClean="0"/>
              <a:t>4.- La actividad burocrática, por lo menos la actividad especializada, presupone normalmente un aprendizaje profesional.</a:t>
            </a:r>
            <a:endParaRPr lang="es-MX" sz="2200" dirty="0"/>
          </a:p>
        </p:txBody>
      </p:sp>
      <p:sp>
        <p:nvSpPr>
          <p:cNvPr id="4" name="3 CuadroTexto"/>
          <p:cNvSpPr txBox="1"/>
          <p:nvPr/>
        </p:nvSpPr>
        <p:spPr>
          <a:xfrm>
            <a:off x="571472" y="2027064"/>
            <a:ext cx="7858180" cy="769441"/>
          </a:xfrm>
          <a:prstGeom prst="rect">
            <a:avLst/>
          </a:prstGeom>
          <a:noFill/>
        </p:spPr>
        <p:txBody>
          <a:bodyPr wrap="square" rtlCol="0">
            <a:spAutoFit/>
          </a:bodyPr>
          <a:lstStyle/>
          <a:p>
            <a:pPr algn="just"/>
            <a:r>
              <a:rPr lang="es-MX" sz="2200" dirty="0"/>
              <a:t>5</a:t>
            </a:r>
            <a:r>
              <a:rPr lang="es-MX" sz="2200" dirty="0" smtClean="0"/>
              <a:t>.- En un </a:t>
            </a:r>
            <a:r>
              <a:rPr lang="es-MX" sz="2200" dirty="0" smtClean="0"/>
              <a:t>cargo propiamente dicho, su </a:t>
            </a:r>
            <a:r>
              <a:rPr lang="es-MX" sz="2200" dirty="0" smtClean="0"/>
              <a:t>desempeño exige todo el rendimiento del funcionario</a:t>
            </a:r>
            <a:endParaRPr lang="es-MX"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7158" y="428604"/>
            <a:ext cx="6125203" cy="369332"/>
          </a:xfrm>
          <a:prstGeom prst="rect">
            <a:avLst/>
          </a:prstGeom>
          <a:noFill/>
        </p:spPr>
        <p:txBody>
          <a:bodyPr wrap="none" rtlCol="0">
            <a:spAutoFit/>
          </a:bodyPr>
          <a:lstStyle/>
          <a:p>
            <a:r>
              <a:rPr lang="es-MX" b="1" dirty="0" smtClean="0"/>
              <a:t>Posición interior y exterior de los funcionarios (consecuencias)</a:t>
            </a:r>
            <a:endParaRPr lang="es-MX" b="1" dirty="0"/>
          </a:p>
        </p:txBody>
      </p:sp>
      <p:sp>
        <p:nvSpPr>
          <p:cNvPr id="3" name="2 CuadroTexto"/>
          <p:cNvSpPr txBox="1"/>
          <p:nvPr/>
        </p:nvSpPr>
        <p:spPr>
          <a:xfrm>
            <a:off x="571472" y="1120676"/>
            <a:ext cx="8215370" cy="2308324"/>
          </a:xfrm>
          <a:prstGeom prst="rect">
            <a:avLst/>
          </a:prstGeom>
          <a:noFill/>
        </p:spPr>
        <p:txBody>
          <a:bodyPr wrap="square" rtlCol="0">
            <a:spAutoFit/>
          </a:bodyPr>
          <a:lstStyle/>
          <a:p>
            <a:pPr algn="just"/>
            <a:r>
              <a:rPr lang="es-MX" sz="2400" b="1" dirty="0" smtClean="0"/>
              <a:t>El cargo es una profesión.- </a:t>
            </a:r>
            <a:r>
              <a:rPr lang="es-MX" sz="2400" dirty="0" smtClean="0"/>
              <a:t>Exigencia de una serie de conocimientos, intensa actividad durante largo tiempo, pruebas especiales para la ocupación del cargo.</a:t>
            </a:r>
          </a:p>
          <a:p>
            <a:pPr algn="just"/>
            <a:endParaRPr lang="es-MX" sz="2400" dirty="0" smtClean="0"/>
          </a:p>
          <a:p>
            <a:pPr algn="just"/>
            <a:r>
              <a:rPr lang="es-MX" sz="2400" dirty="0" smtClean="0"/>
              <a:t>La ocupación del cargo es considerada como la aceptación de un deber especifico de fidelidad al cargo</a:t>
            </a:r>
            <a:endParaRPr lang="es-MX"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7158" y="357166"/>
            <a:ext cx="5922712" cy="461665"/>
          </a:xfrm>
          <a:prstGeom prst="rect">
            <a:avLst/>
          </a:prstGeom>
          <a:noFill/>
        </p:spPr>
        <p:txBody>
          <a:bodyPr wrap="none" rtlCol="0">
            <a:spAutoFit/>
          </a:bodyPr>
          <a:lstStyle/>
          <a:p>
            <a:r>
              <a:rPr lang="es-MX" sz="2400" b="1" dirty="0" smtClean="0"/>
              <a:t>Posición personal del funcionario (principios)</a:t>
            </a:r>
            <a:endParaRPr lang="es-MX" sz="2400" b="1" dirty="0"/>
          </a:p>
        </p:txBody>
      </p:sp>
      <p:sp>
        <p:nvSpPr>
          <p:cNvPr id="3" name="2 CuadroTexto"/>
          <p:cNvSpPr txBox="1"/>
          <p:nvPr/>
        </p:nvSpPr>
        <p:spPr>
          <a:xfrm>
            <a:off x="428596" y="928670"/>
            <a:ext cx="8358246" cy="5293757"/>
          </a:xfrm>
          <a:prstGeom prst="rect">
            <a:avLst/>
          </a:prstGeom>
          <a:noFill/>
        </p:spPr>
        <p:txBody>
          <a:bodyPr wrap="square" rtlCol="0">
            <a:spAutoFit/>
          </a:bodyPr>
          <a:lstStyle/>
          <a:p>
            <a:pPr algn="just"/>
            <a:r>
              <a:rPr lang="es-MX" sz="2600" b="1" dirty="0" smtClean="0"/>
              <a:t>1.- Estimación social.- </a:t>
            </a:r>
            <a:r>
              <a:rPr lang="es-MX" sz="2600" dirty="0" smtClean="0"/>
              <a:t>El funcionario moderno, publico o privado, pretende y disfruta de un estimación social.    (régimen administrativo especializado)</a:t>
            </a:r>
          </a:p>
          <a:p>
            <a:pPr algn="just"/>
            <a:endParaRPr lang="es-MX" sz="2600" dirty="0" smtClean="0"/>
          </a:p>
          <a:p>
            <a:pPr algn="just"/>
            <a:r>
              <a:rPr lang="es-MX" sz="2600" b="1" dirty="0" smtClean="0"/>
              <a:t>2.- Nombrado por autoridad superior.- </a:t>
            </a:r>
            <a:r>
              <a:rPr lang="es-MX" sz="2600" dirty="0" smtClean="0"/>
              <a:t>el funcionario burocrático es nombrado por una autoridad superior.</a:t>
            </a:r>
          </a:p>
          <a:p>
            <a:pPr algn="just"/>
            <a:endParaRPr lang="es-MX" sz="2600" dirty="0" smtClean="0"/>
          </a:p>
          <a:p>
            <a:pPr algn="just"/>
            <a:r>
              <a:rPr lang="es-MX" sz="2600" b="1" dirty="0" smtClean="0"/>
              <a:t>3.- Perpetuidad del cargo. </a:t>
            </a:r>
            <a:r>
              <a:rPr lang="es-MX" sz="2600" dirty="0" smtClean="0"/>
              <a:t>– la perpetuidad se presupone como norma fáctica inclusive cuando tienen lugar revocaciones o ratificaciones periódicas, esta perpetuidad no es considerada como un derecho de posesión al cargo.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1168676"/>
            <a:ext cx="8358246" cy="4832092"/>
          </a:xfrm>
          <a:prstGeom prst="rect">
            <a:avLst/>
          </a:prstGeom>
          <a:noFill/>
        </p:spPr>
        <p:txBody>
          <a:bodyPr wrap="square" rtlCol="0">
            <a:spAutoFit/>
          </a:bodyPr>
          <a:lstStyle/>
          <a:p>
            <a:pPr algn="just"/>
            <a:r>
              <a:rPr lang="es-MX" sz="2800" b="1" dirty="0" smtClean="0"/>
              <a:t>4.- Remuneración.- </a:t>
            </a:r>
            <a:r>
              <a:rPr lang="es-MX" sz="2800" dirty="0" smtClean="0"/>
              <a:t>el funcionario recibe una remuneración en forma de estipendio fijo, el salario no queda determinado de acuerdo al trabajo realizado sino de acuerdo con las funciones desempeñadas (con el rango) y eventualmente según la duración del tiempo de servicio.</a:t>
            </a:r>
          </a:p>
          <a:p>
            <a:pPr algn="just"/>
            <a:endParaRPr lang="es-MX" sz="2800" dirty="0" smtClean="0"/>
          </a:p>
          <a:p>
            <a:pPr algn="just"/>
            <a:r>
              <a:rPr lang="es-MX" sz="2800" b="1" dirty="0" smtClean="0"/>
              <a:t>5.- Escalafón.- </a:t>
            </a:r>
            <a:r>
              <a:rPr lang="es-MX" sz="2800" dirty="0" smtClean="0"/>
              <a:t>Correspondiendo a la ordenación jerárquica el funcionario esta colocado en un escalafón que va desde puestos inferiores menos importantes y menos bien pagados, a los superiores.</a:t>
            </a:r>
            <a:endParaRPr lang="es-MX" sz="2800" dirty="0"/>
          </a:p>
        </p:txBody>
      </p:sp>
      <p:sp>
        <p:nvSpPr>
          <p:cNvPr id="5" name="4 CuadroTexto"/>
          <p:cNvSpPr txBox="1"/>
          <p:nvPr/>
        </p:nvSpPr>
        <p:spPr>
          <a:xfrm>
            <a:off x="357158" y="428604"/>
            <a:ext cx="5922712" cy="461665"/>
          </a:xfrm>
          <a:prstGeom prst="rect">
            <a:avLst/>
          </a:prstGeom>
          <a:noFill/>
        </p:spPr>
        <p:txBody>
          <a:bodyPr wrap="none" rtlCol="0">
            <a:spAutoFit/>
          </a:bodyPr>
          <a:lstStyle/>
          <a:p>
            <a:r>
              <a:rPr lang="es-MX" sz="2400" b="1" dirty="0" smtClean="0"/>
              <a:t>Posición personal del funcionario (principios)</a:t>
            </a:r>
            <a:endParaRPr lang="es-MX" sz="24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7158" y="285728"/>
            <a:ext cx="5057988" cy="523220"/>
          </a:xfrm>
          <a:prstGeom prst="rect">
            <a:avLst/>
          </a:prstGeom>
          <a:noFill/>
        </p:spPr>
        <p:txBody>
          <a:bodyPr wrap="none" rtlCol="0">
            <a:spAutoFit/>
          </a:bodyPr>
          <a:lstStyle/>
          <a:p>
            <a:r>
              <a:rPr lang="es-MX" sz="2800" b="1" dirty="0" smtClean="0"/>
              <a:t>Supuestos sociales y económicos</a:t>
            </a:r>
            <a:endParaRPr lang="es-MX" sz="2800" b="1" dirty="0"/>
          </a:p>
        </p:txBody>
      </p:sp>
      <p:sp>
        <p:nvSpPr>
          <p:cNvPr id="3" name="2 CuadroTexto"/>
          <p:cNvSpPr txBox="1"/>
          <p:nvPr/>
        </p:nvSpPr>
        <p:spPr>
          <a:xfrm>
            <a:off x="500034" y="785794"/>
            <a:ext cx="8215370" cy="5693866"/>
          </a:xfrm>
          <a:prstGeom prst="rect">
            <a:avLst/>
          </a:prstGeom>
          <a:noFill/>
        </p:spPr>
        <p:txBody>
          <a:bodyPr wrap="square" rtlCol="0">
            <a:spAutoFit/>
          </a:bodyPr>
          <a:lstStyle/>
          <a:p>
            <a:pPr algn="just"/>
            <a:r>
              <a:rPr lang="es-MX" sz="2600" dirty="0" smtClean="0"/>
              <a:t>1.- Desarrollo de la economía monetaria siempre que se dé la forma de pago a los funcionarios.</a:t>
            </a:r>
          </a:p>
          <a:p>
            <a:pPr algn="just"/>
            <a:endParaRPr lang="es-MX" sz="2600" dirty="0" smtClean="0"/>
          </a:p>
          <a:p>
            <a:pPr algn="just"/>
            <a:r>
              <a:rPr lang="es-MX" sz="2600" dirty="0" smtClean="0"/>
              <a:t>2.- Desarrollo cuantitativo, en los sectores políticos, por ejemplo, el suelo clásico sobre el cual se ha edificado la burocratización ha sido el gran estado y el partido de masas.</a:t>
            </a:r>
          </a:p>
          <a:p>
            <a:pPr algn="just"/>
            <a:r>
              <a:rPr lang="es-MX" sz="2600" dirty="0" smtClean="0"/>
              <a:t>El estado moderno depende más de una base burocrática técnica cuanto mayor es y ante todo cuanto más tiende a ser una gran potencia.</a:t>
            </a:r>
          </a:p>
          <a:p>
            <a:pPr algn="just"/>
            <a:endParaRPr lang="es-MX" sz="2600" dirty="0" smtClean="0"/>
          </a:p>
          <a:p>
            <a:pPr algn="just"/>
            <a:r>
              <a:rPr lang="es-MX" sz="2600" dirty="0" smtClean="0"/>
              <a:t>3.- Lo que incita a la burocratización es la ampliación intensiva y cualitativa y el desarrollo interno de las tareas administrativas.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571472" y="1071546"/>
            <a:ext cx="8215370" cy="4832092"/>
          </a:xfrm>
          <a:prstGeom prst="rect">
            <a:avLst/>
          </a:prstGeom>
          <a:noFill/>
        </p:spPr>
        <p:txBody>
          <a:bodyPr wrap="square" rtlCol="0">
            <a:spAutoFit/>
          </a:bodyPr>
          <a:lstStyle/>
          <a:p>
            <a:pPr algn="just"/>
            <a:r>
              <a:rPr lang="es-MX" sz="2800" dirty="0" smtClean="0"/>
              <a:t>4.- La razón decisiva que explica el progreso de la organización burocrática ha sido siempre su superioridad técnica sobre cualquier otra organización.</a:t>
            </a:r>
          </a:p>
          <a:p>
            <a:pPr algn="just"/>
            <a:endParaRPr lang="es-MX" sz="2800" dirty="0" smtClean="0"/>
          </a:p>
          <a:p>
            <a:pPr algn="just"/>
            <a:r>
              <a:rPr lang="es-MX" sz="2800" dirty="0" smtClean="0"/>
              <a:t>5.- Concentración de medios materiales en manos del jefe.</a:t>
            </a:r>
          </a:p>
          <a:p>
            <a:pPr algn="just"/>
            <a:endParaRPr lang="es-MX" sz="2800" dirty="0" smtClean="0"/>
          </a:p>
          <a:p>
            <a:pPr algn="just"/>
            <a:r>
              <a:rPr lang="es-MX" sz="2800" dirty="0" smtClean="0"/>
              <a:t>6.- La organización burocrática a alcanzado el poder a base de una nivelación de las diferencias económicas y sociales que han de tenerse en cuenta para el desempeño de las funciones </a:t>
            </a:r>
          </a:p>
        </p:txBody>
      </p:sp>
      <p:sp>
        <p:nvSpPr>
          <p:cNvPr id="4" name="3 CuadroTexto"/>
          <p:cNvSpPr txBox="1"/>
          <p:nvPr/>
        </p:nvSpPr>
        <p:spPr>
          <a:xfrm>
            <a:off x="357158" y="285728"/>
            <a:ext cx="5057988" cy="523220"/>
          </a:xfrm>
          <a:prstGeom prst="rect">
            <a:avLst/>
          </a:prstGeom>
          <a:noFill/>
        </p:spPr>
        <p:txBody>
          <a:bodyPr wrap="none" rtlCol="0">
            <a:spAutoFit/>
          </a:bodyPr>
          <a:lstStyle/>
          <a:p>
            <a:r>
              <a:rPr lang="es-MX" sz="2800" b="1" dirty="0" smtClean="0"/>
              <a:t>Supuestos sociales y económicos</a:t>
            </a:r>
            <a:endParaRPr lang="es-MX" sz="2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1000108"/>
            <a:ext cx="8215370" cy="4832092"/>
          </a:xfrm>
          <a:prstGeom prst="rect">
            <a:avLst/>
          </a:prstGeom>
          <a:noFill/>
        </p:spPr>
        <p:txBody>
          <a:bodyPr wrap="square" rtlCol="0">
            <a:spAutoFit/>
          </a:bodyPr>
          <a:lstStyle/>
          <a:p>
            <a:pPr algn="just"/>
            <a:r>
              <a:rPr lang="es-MX" sz="2800" dirty="0" smtClean="0"/>
              <a:t>Una burocracia muy desarrollada constituye una de las organizaciones sociales de más difícil destrucción.</a:t>
            </a:r>
          </a:p>
          <a:p>
            <a:pPr algn="just"/>
            <a:r>
              <a:rPr lang="es-MX" sz="2800" dirty="0" smtClean="0"/>
              <a:t>La burocratización es el procedimiento específico de transformar una </a:t>
            </a:r>
            <a:r>
              <a:rPr lang="es-MX" sz="2800" b="1" dirty="0" smtClean="0"/>
              <a:t>acción comunitaria</a:t>
            </a:r>
            <a:r>
              <a:rPr lang="es-MX" sz="2800" dirty="0" smtClean="0"/>
              <a:t> en una </a:t>
            </a:r>
            <a:r>
              <a:rPr lang="es-MX" sz="2800" b="1" dirty="0" smtClean="0"/>
              <a:t>acción societaria </a:t>
            </a:r>
            <a:r>
              <a:rPr lang="es-MX" sz="2800" dirty="0" smtClean="0"/>
              <a:t>racionalmente ordenada.</a:t>
            </a:r>
          </a:p>
          <a:p>
            <a:pPr algn="just"/>
            <a:endParaRPr lang="es-MX" sz="2800" dirty="0" smtClean="0"/>
          </a:p>
          <a:p>
            <a:pPr algn="just"/>
            <a:r>
              <a:rPr lang="es-MX" sz="2800" dirty="0" smtClean="0"/>
              <a:t>Como instrumento de la socialización de las relaciones de dominación ha sido y es un recurso de poder de primera clase para aquel que dispone del aparato burocrático.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4282" y="3345420"/>
            <a:ext cx="1685077" cy="461665"/>
          </a:xfrm>
          <a:prstGeom prst="rect">
            <a:avLst/>
          </a:prstGeom>
          <a:noFill/>
        </p:spPr>
        <p:txBody>
          <a:bodyPr wrap="none" rtlCol="0">
            <a:spAutoFit/>
          </a:bodyPr>
          <a:lstStyle/>
          <a:p>
            <a:r>
              <a:rPr lang="es-MX" sz="2400" dirty="0" smtClean="0"/>
              <a:t>Dominación</a:t>
            </a:r>
          </a:p>
        </p:txBody>
      </p:sp>
      <p:sp>
        <p:nvSpPr>
          <p:cNvPr id="3" name="2 CuadroTexto"/>
          <p:cNvSpPr txBox="1"/>
          <p:nvPr/>
        </p:nvSpPr>
        <p:spPr>
          <a:xfrm>
            <a:off x="2571736" y="1857364"/>
            <a:ext cx="4786346" cy="830997"/>
          </a:xfrm>
          <a:prstGeom prst="rect">
            <a:avLst/>
          </a:prstGeom>
          <a:noFill/>
        </p:spPr>
        <p:txBody>
          <a:bodyPr wrap="square" rtlCol="0">
            <a:spAutoFit/>
          </a:bodyPr>
          <a:lstStyle/>
          <a:p>
            <a:r>
              <a:rPr lang="es-MX" sz="2400" dirty="0" smtClean="0"/>
              <a:t>Probabilidad de hallar obediencia en un mandato determinado</a:t>
            </a:r>
            <a:endParaRPr lang="es-MX" sz="2400" dirty="0"/>
          </a:p>
        </p:txBody>
      </p:sp>
      <p:sp>
        <p:nvSpPr>
          <p:cNvPr id="4" name="3 CuadroTexto"/>
          <p:cNvSpPr txBox="1"/>
          <p:nvPr/>
        </p:nvSpPr>
        <p:spPr>
          <a:xfrm>
            <a:off x="2500298" y="4681847"/>
            <a:ext cx="1270220" cy="461665"/>
          </a:xfrm>
          <a:prstGeom prst="rect">
            <a:avLst/>
          </a:prstGeom>
          <a:noFill/>
        </p:spPr>
        <p:txBody>
          <a:bodyPr wrap="none" rtlCol="0">
            <a:spAutoFit/>
          </a:bodyPr>
          <a:lstStyle/>
          <a:p>
            <a:r>
              <a:rPr lang="es-MX" sz="2400" dirty="0" smtClean="0"/>
              <a:t>Motivos </a:t>
            </a:r>
            <a:endParaRPr lang="es-MX" sz="2400" dirty="0"/>
          </a:p>
        </p:txBody>
      </p:sp>
      <p:sp>
        <p:nvSpPr>
          <p:cNvPr id="5" name="4 CuadroTexto"/>
          <p:cNvSpPr txBox="1"/>
          <p:nvPr/>
        </p:nvSpPr>
        <p:spPr>
          <a:xfrm>
            <a:off x="3929058" y="3573852"/>
            <a:ext cx="4071966" cy="1569660"/>
          </a:xfrm>
          <a:prstGeom prst="rect">
            <a:avLst/>
          </a:prstGeom>
          <a:noFill/>
        </p:spPr>
        <p:txBody>
          <a:bodyPr wrap="square" rtlCol="0">
            <a:spAutoFit/>
          </a:bodyPr>
          <a:lstStyle/>
          <a:p>
            <a:pPr marL="177800" indent="-177800">
              <a:buFont typeface="Arial" pitchFamily="34" charset="0"/>
              <a:buChar char="•"/>
            </a:pPr>
            <a:r>
              <a:rPr lang="es-MX" sz="2400" dirty="0" smtClean="0"/>
              <a:t>Constelación de intereses por parte de quien obedece.</a:t>
            </a:r>
          </a:p>
          <a:p>
            <a:pPr marL="177800" indent="-177800">
              <a:buFont typeface="Arial" pitchFamily="34" charset="0"/>
              <a:buChar char="•"/>
            </a:pPr>
            <a:r>
              <a:rPr lang="es-MX" sz="2400" dirty="0" smtClean="0"/>
              <a:t>Costumbre,</a:t>
            </a:r>
          </a:p>
          <a:p>
            <a:pPr marL="177800" indent="-177800">
              <a:buFont typeface="Arial" pitchFamily="34" charset="0"/>
              <a:buChar char="•"/>
            </a:pPr>
            <a:r>
              <a:rPr lang="es-MX" sz="2400" dirty="0" smtClean="0"/>
              <a:t>Afecto, </a:t>
            </a:r>
            <a:endParaRPr lang="es-MX" sz="2400" dirty="0"/>
          </a:p>
        </p:txBody>
      </p:sp>
      <p:sp>
        <p:nvSpPr>
          <p:cNvPr id="6" name="5 CuadroTexto"/>
          <p:cNvSpPr txBox="1"/>
          <p:nvPr/>
        </p:nvSpPr>
        <p:spPr>
          <a:xfrm>
            <a:off x="1357290" y="5929330"/>
            <a:ext cx="7046288" cy="400110"/>
          </a:xfrm>
          <a:prstGeom prst="rect">
            <a:avLst/>
          </a:prstGeom>
          <a:noFill/>
        </p:spPr>
        <p:txBody>
          <a:bodyPr wrap="none" rtlCol="0">
            <a:spAutoFit/>
          </a:bodyPr>
          <a:lstStyle/>
          <a:p>
            <a:r>
              <a:rPr lang="es-MX" sz="2000" dirty="0" smtClean="0"/>
              <a:t>Suele apoyarse en motivos jurídicos que le otorgan “legitimidad”</a:t>
            </a:r>
            <a:endParaRPr lang="es-MX" sz="2000" dirty="0"/>
          </a:p>
        </p:txBody>
      </p:sp>
      <p:sp>
        <p:nvSpPr>
          <p:cNvPr id="7" name="6 CuadroTexto"/>
          <p:cNvSpPr txBox="1"/>
          <p:nvPr/>
        </p:nvSpPr>
        <p:spPr>
          <a:xfrm>
            <a:off x="2071670" y="285728"/>
            <a:ext cx="6715172" cy="1077218"/>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a:r>
              <a:rPr lang="es-MX" sz="32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Los tres tipos puros de dominación legítima</a:t>
            </a:r>
            <a:endParaRPr lang="es-MX" sz="3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8" name="7 Abrir llave"/>
          <p:cNvSpPr/>
          <p:nvPr/>
        </p:nvSpPr>
        <p:spPr>
          <a:xfrm>
            <a:off x="2071670" y="1643050"/>
            <a:ext cx="571504" cy="3857652"/>
          </a:xfrm>
          <a:prstGeom prst="leftBrace">
            <a:avLst>
              <a:gd name="adj1" fmla="val 8333"/>
              <a:gd name="adj2" fmla="val 50988"/>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s-MX"/>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1000108"/>
            <a:ext cx="8215370" cy="4401205"/>
          </a:xfrm>
          <a:prstGeom prst="rect">
            <a:avLst/>
          </a:prstGeom>
          <a:noFill/>
        </p:spPr>
        <p:txBody>
          <a:bodyPr wrap="square" rtlCol="0">
            <a:spAutoFit/>
          </a:bodyPr>
          <a:lstStyle/>
          <a:p>
            <a:pPr algn="just"/>
            <a:r>
              <a:rPr lang="es-MX" sz="2800" dirty="0" smtClean="0"/>
              <a:t>La estructura burocrática es en todas partes un producto tardío de la evolución. Cuanto más retrocedemos en el proceso histórico tanto más típico nos resulta para las formas de dominación el hecho de la ausencia de una burocracia y de un cuerpo de funcionarios.</a:t>
            </a:r>
          </a:p>
          <a:p>
            <a:pPr algn="just"/>
            <a:endParaRPr lang="es-MX" sz="2800" dirty="0" smtClean="0"/>
          </a:p>
          <a:p>
            <a:pPr algn="just"/>
            <a:r>
              <a:rPr lang="es-MX" sz="2800" dirty="0" smtClean="0"/>
              <a:t>La burocracia tiene un carácter racional: la norma, la finalidad, el medio y la impersonalidad objetiva dominan su conducta.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3 Grupo"/>
          <p:cNvGrpSpPr/>
          <p:nvPr/>
        </p:nvGrpSpPr>
        <p:grpSpPr>
          <a:xfrm>
            <a:off x="571472" y="785818"/>
            <a:ext cx="8143932" cy="4071942"/>
            <a:chOff x="571472" y="1857388"/>
            <a:chExt cx="8143932" cy="4071942"/>
          </a:xfrm>
        </p:grpSpPr>
        <p:graphicFrame>
          <p:nvGraphicFramePr>
            <p:cNvPr id="2" name="1 Diagrama"/>
            <p:cNvGraphicFramePr/>
            <p:nvPr/>
          </p:nvGraphicFramePr>
          <p:xfrm>
            <a:off x="571472" y="1857388"/>
            <a:ext cx="8143932" cy="4071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CuadroTexto"/>
            <p:cNvSpPr txBox="1"/>
            <p:nvPr/>
          </p:nvSpPr>
          <p:spPr>
            <a:xfrm>
              <a:off x="928662" y="2105016"/>
              <a:ext cx="7429552" cy="1323439"/>
            </a:xfrm>
            <a:prstGeom prst="rect">
              <a:avLst/>
            </a:prstGeom>
            <a:solidFill>
              <a:schemeClr val="bg2">
                <a:lumMod val="90000"/>
              </a:schemeClr>
            </a:solidFill>
            <a:ln>
              <a:noFill/>
            </a:ln>
            <a:scene3d>
              <a:camera prst="orthographicFront"/>
              <a:lightRig rig="soft" dir="tl">
                <a:rot lat="0" lon="0" rev="0"/>
              </a:lightRig>
            </a:scene3d>
            <a:sp3d>
              <a:bevelT/>
            </a:sp3d>
          </p:spPr>
          <p:txBody>
            <a:bodyPr wrap="square" rtlCol="0">
              <a:spAutoFit/>
              <a:sp3d contourW="25400" prstMaterial="matte">
                <a:bevelT w="25400" h="55880" prst="artDeco"/>
                <a:contourClr>
                  <a:schemeClr val="accent2">
                    <a:tint val="20000"/>
                  </a:schemeClr>
                </a:contourClr>
              </a:sp3d>
            </a:bodyPr>
            <a:lstStyle/>
            <a:p>
              <a:pPr algn="ctr"/>
              <a:r>
                <a:rPr lang="es-MX"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Los tres tipos puros de la dominación legítima</a:t>
              </a:r>
              <a:endParaRPr lang="es-MX"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1142976" y="357166"/>
            <a:ext cx="5072098" cy="1357322"/>
            <a:chOff x="215773" y="0"/>
            <a:chExt cx="2202997" cy="1101498"/>
          </a:xfrm>
        </p:grpSpPr>
        <p:sp>
          <p:nvSpPr>
            <p:cNvPr id="15" name="14 Rectángulo redondeado"/>
            <p:cNvSpPr/>
            <p:nvPr/>
          </p:nvSpPr>
          <p:spPr>
            <a:xfrm>
              <a:off x="215773" y="0"/>
              <a:ext cx="2202997" cy="1101498"/>
            </a:xfrm>
            <a:prstGeom prst="roundRect">
              <a:avLst>
                <a:gd name="adj" fmla="val 10000"/>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sp>
        <p:sp>
          <p:nvSpPr>
            <p:cNvPr id="16" name="15 Rectángulo"/>
            <p:cNvSpPr/>
            <p:nvPr/>
          </p:nvSpPr>
          <p:spPr>
            <a:xfrm>
              <a:off x="248035" y="32262"/>
              <a:ext cx="2138473" cy="10369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s-MX" sz="3600" kern="1200" dirty="0" smtClean="0"/>
                <a:t>Dominación legal en virtud del estatuto</a:t>
              </a:r>
              <a:endParaRPr lang="es-MX" sz="3600" kern="1200" dirty="0"/>
            </a:p>
          </p:txBody>
        </p:sp>
      </p:grpSp>
      <p:grpSp>
        <p:nvGrpSpPr>
          <p:cNvPr id="4" name="3 Grupo"/>
          <p:cNvGrpSpPr/>
          <p:nvPr/>
        </p:nvGrpSpPr>
        <p:grpSpPr>
          <a:xfrm>
            <a:off x="1142976" y="2000240"/>
            <a:ext cx="3071834" cy="2214578"/>
            <a:chOff x="621702" y="1299506"/>
            <a:chExt cx="1762397" cy="1461005"/>
          </a:xfrm>
        </p:grpSpPr>
        <p:sp>
          <p:nvSpPr>
            <p:cNvPr id="13" name="12 Rectángulo redondeado"/>
            <p:cNvSpPr/>
            <p:nvPr/>
          </p:nvSpPr>
          <p:spPr>
            <a:xfrm>
              <a:off x="621702" y="1299506"/>
              <a:ext cx="1762397" cy="1461005"/>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4" name="13 Rectángulo"/>
            <p:cNvSpPr/>
            <p:nvPr/>
          </p:nvSpPr>
          <p:spPr>
            <a:xfrm>
              <a:off x="664493" y="1342297"/>
              <a:ext cx="1676815" cy="137542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MX" sz="1600" kern="1200" dirty="0" smtClean="0"/>
                <a:t>Caen bajo el tipo de dominación legal no solo la estructura del estado, sino también la relación de dominio de une empresa capitalista privada que disponga de un equipo numeroso y jerárquicamente articulado</a:t>
              </a:r>
              <a:endParaRPr lang="es-MX" sz="1600" kern="1200" dirty="0"/>
            </a:p>
          </p:txBody>
        </p:sp>
      </p:grpSp>
      <p:grpSp>
        <p:nvGrpSpPr>
          <p:cNvPr id="6" name="5 Grupo"/>
          <p:cNvGrpSpPr/>
          <p:nvPr/>
        </p:nvGrpSpPr>
        <p:grpSpPr>
          <a:xfrm>
            <a:off x="4714876" y="2012940"/>
            <a:ext cx="3643338" cy="2286016"/>
            <a:chOff x="657320" y="2904422"/>
            <a:chExt cx="1684270" cy="1652082"/>
          </a:xfrm>
        </p:grpSpPr>
        <p:sp>
          <p:nvSpPr>
            <p:cNvPr id="11" name="10 Rectángulo redondeado"/>
            <p:cNvSpPr/>
            <p:nvPr/>
          </p:nvSpPr>
          <p:spPr>
            <a:xfrm>
              <a:off x="657320" y="2904422"/>
              <a:ext cx="1684270" cy="1652082"/>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2" name="11 Rectángulo"/>
            <p:cNvSpPr/>
            <p:nvPr/>
          </p:nvSpPr>
          <p:spPr>
            <a:xfrm>
              <a:off x="705708" y="2952810"/>
              <a:ext cx="1587494" cy="155530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MX" sz="1600" kern="1200" dirty="0" smtClean="0"/>
                <a:t>Constituye el tipo técnicamente más puro de dominación legal. Ninguna dominación es exclusivamente burocrática ya que ninguna es ejercida únicamente por funcionarios contratados.  Los cargos más altos son monarcas o presidentes o elegidos por un parlamento.</a:t>
              </a:r>
              <a:endParaRPr lang="es-MX" sz="1600" kern="1200" dirty="0"/>
            </a:p>
          </p:txBody>
        </p:sp>
      </p:grpSp>
      <p:grpSp>
        <p:nvGrpSpPr>
          <p:cNvPr id="8" name="7 Grupo"/>
          <p:cNvGrpSpPr/>
          <p:nvPr/>
        </p:nvGrpSpPr>
        <p:grpSpPr>
          <a:xfrm>
            <a:off x="1643042" y="4643446"/>
            <a:ext cx="5715040" cy="1601564"/>
            <a:chOff x="642939" y="4786344"/>
            <a:chExt cx="1762397" cy="1101498"/>
          </a:xfrm>
        </p:grpSpPr>
        <p:sp>
          <p:nvSpPr>
            <p:cNvPr id="9" name="8 Rectángulo redondeado"/>
            <p:cNvSpPr/>
            <p:nvPr/>
          </p:nvSpPr>
          <p:spPr>
            <a:xfrm>
              <a:off x="642939" y="4786344"/>
              <a:ext cx="1762397" cy="1101498"/>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0" name="9 Rectángulo"/>
            <p:cNvSpPr/>
            <p:nvPr/>
          </p:nvSpPr>
          <p:spPr>
            <a:xfrm>
              <a:off x="675201" y="4818606"/>
              <a:ext cx="1697873" cy="103697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MX" sz="1600" kern="1200" dirty="0" smtClean="0"/>
                <a:t>La burocracia no es solo el tipo de dominación legal. Los funcionarios designados por turno, por suerte o por elección caen bajo dicho concepto, siempre que su competencia este fundada en reglas estatuidas y que el ejercicio del dominio corresponda al tipo de la administración legal.</a:t>
              </a:r>
              <a:endParaRPr lang="es-MX" sz="1600" kern="1200" dirty="0"/>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CuadroTexto"/>
          <p:cNvSpPr txBox="1"/>
          <p:nvPr/>
        </p:nvSpPr>
        <p:spPr>
          <a:xfrm>
            <a:off x="571472" y="285728"/>
            <a:ext cx="7286676" cy="1569660"/>
          </a:xfrm>
          <a:prstGeom prst="rect">
            <a:avLst/>
          </a:prstGeom>
          <a:noFill/>
        </p:spPr>
        <p:txBody>
          <a:bodyPr wrap="square" rtlCol="0">
            <a:spAutoFit/>
          </a:bodyPr>
          <a:lstStyle/>
          <a:p>
            <a:pPr algn="just"/>
            <a:r>
              <a:rPr lang="es-MX" sz="2400" dirty="0" smtClean="0"/>
              <a:t>Dominación legal.- en virtud del estatuto, la asociación dominante es elegida o nombrada, ella misma es un servicio. Se obedece no a la persona, sino a la regla estatuida. </a:t>
            </a:r>
          </a:p>
        </p:txBody>
      </p:sp>
      <p:sp>
        <p:nvSpPr>
          <p:cNvPr id="10" name="9 CuadroTexto"/>
          <p:cNvSpPr txBox="1"/>
          <p:nvPr/>
        </p:nvSpPr>
        <p:spPr>
          <a:xfrm>
            <a:off x="642910" y="4572008"/>
            <a:ext cx="1428760" cy="461665"/>
          </a:xfrm>
          <a:prstGeom prst="rect">
            <a:avLst/>
          </a:prstGeom>
          <a:noFill/>
        </p:spPr>
        <p:txBody>
          <a:bodyPr wrap="square" rtlCol="0">
            <a:spAutoFit/>
          </a:bodyPr>
          <a:lstStyle/>
          <a:p>
            <a:pPr algn="just"/>
            <a:r>
              <a:rPr lang="es-MX" sz="2400" dirty="0" smtClean="0"/>
              <a:t>Contrato </a:t>
            </a:r>
            <a:endParaRPr lang="es-MX" sz="2400" dirty="0"/>
          </a:p>
        </p:txBody>
      </p:sp>
      <p:sp>
        <p:nvSpPr>
          <p:cNvPr id="12" name="11 CuadroTexto"/>
          <p:cNvSpPr txBox="1"/>
          <p:nvPr/>
        </p:nvSpPr>
        <p:spPr>
          <a:xfrm>
            <a:off x="642910" y="5098333"/>
            <a:ext cx="7786742" cy="830997"/>
          </a:xfrm>
          <a:prstGeom prst="rect">
            <a:avLst/>
          </a:prstGeom>
          <a:noFill/>
        </p:spPr>
        <p:txBody>
          <a:bodyPr wrap="square" rtlCol="0">
            <a:spAutoFit/>
          </a:bodyPr>
          <a:lstStyle/>
          <a:p>
            <a:pPr algn="just"/>
            <a:r>
              <a:rPr lang="es-MX" sz="2400" dirty="0" smtClean="0"/>
              <a:t>Constituye la base de la empresa capitalista, caracteriza a ésta como tipo eminente de la relación de dominación legal.</a:t>
            </a:r>
            <a:endParaRPr lang="es-MX" sz="2400" dirty="0"/>
          </a:p>
        </p:txBody>
      </p:sp>
      <p:sp>
        <p:nvSpPr>
          <p:cNvPr id="15" name="14 Rectángulo"/>
          <p:cNvSpPr/>
          <p:nvPr/>
        </p:nvSpPr>
        <p:spPr>
          <a:xfrm>
            <a:off x="1474794" y="2143116"/>
            <a:ext cx="7026296" cy="1938992"/>
          </a:xfrm>
          <a:prstGeom prst="rect">
            <a:avLst/>
          </a:prstGeom>
        </p:spPr>
        <p:txBody>
          <a:bodyPr wrap="square">
            <a:spAutoFit/>
          </a:bodyPr>
          <a:lstStyle/>
          <a:p>
            <a:pPr lvl="0" algn="just"/>
            <a:r>
              <a:rPr lang="es-MX" sz="2400" dirty="0" smtClean="0">
                <a:solidFill>
                  <a:prstClr val="black"/>
                </a:solidFill>
              </a:rPr>
              <a:t>El funcionario es un funcionario profesional, cuenta con un contrato, sueldo fijo. Ejemplos de dominación legal son la estructura del estado y municipio, empresa capitalista con equipo numeroso y jerárquicamente articulado.</a:t>
            </a:r>
            <a:endParaRPr lang="es-MX" sz="2400" dirty="0">
              <a:solidFill>
                <a:prstClr val="black"/>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214810" y="285728"/>
            <a:ext cx="4357718" cy="2500330"/>
            <a:chOff x="2970467" y="729"/>
            <a:chExt cx="2202997" cy="1101498"/>
          </a:xfrm>
        </p:grpSpPr>
        <p:sp>
          <p:nvSpPr>
            <p:cNvPr id="11" name="10 Rectángulo redondeado"/>
            <p:cNvSpPr/>
            <p:nvPr/>
          </p:nvSpPr>
          <p:spPr>
            <a:xfrm>
              <a:off x="2970467" y="729"/>
              <a:ext cx="2202997" cy="1101498"/>
            </a:xfrm>
            <a:prstGeom prst="roundRect">
              <a:avLst>
                <a:gd name="adj" fmla="val 10000"/>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sp>
        <p:sp>
          <p:nvSpPr>
            <p:cNvPr id="12" name="11 Rectángulo"/>
            <p:cNvSpPr/>
            <p:nvPr/>
          </p:nvSpPr>
          <p:spPr>
            <a:xfrm>
              <a:off x="3002729" y="32991"/>
              <a:ext cx="2138473" cy="10369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s-MX" sz="2800" kern="1200" dirty="0" smtClean="0"/>
                <a:t>Dominación tradicional en virtud de la creencia, su tipo más puro es el del dominio patriarcal</a:t>
              </a:r>
              <a:endParaRPr lang="es-MX" sz="2800" kern="1200" dirty="0"/>
            </a:p>
          </p:txBody>
        </p:sp>
      </p:grpSp>
      <p:grpSp>
        <p:nvGrpSpPr>
          <p:cNvPr id="4" name="3 Grupo"/>
          <p:cNvGrpSpPr/>
          <p:nvPr/>
        </p:nvGrpSpPr>
        <p:grpSpPr>
          <a:xfrm>
            <a:off x="428596" y="1928802"/>
            <a:ext cx="3619785" cy="3143272"/>
            <a:chOff x="3411066" y="1377602"/>
            <a:chExt cx="1762397" cy="1101498"/>
          </a:xfrm>
        </p:grpSpPr>
        <p:sp>
          <p:nvSpPr>
            <p:cNvPr id="9" name="8 Rectángulo redondeado"/>
            <p:cNvSpPr/>
            <p:nvPr/>
          </p:nvSpPr>
          <p:spPr>
            <a:xfrm>
              <a:off x="3411066" y="1377602"/>
              <a:ext cx="1762397" cy="1101498"/>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0" name="9 Rectángulo"/>
            <p:cNvSpPr/>
            <p:nvPr/>
          </p:nvSpPr>
          <p:spPr>
            <a:xfrm>
              <a:off x="3443328" y="1409864"/>
              <a:ext cx="1697873" cy="103697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MX" sz="2000" kern="1200" dirty="0" smtClean="0"/>
                <a:t>La estructura puramente patriarcal de la administración, los servidores son reclutados  en dependencia del señor por patrimonio (esclavos, siervos, </a:t>
              </a:r>
              <a:r>
                <a:rPr lang="es-MX" sz="2000" kern="1200" dirty="0" err="1" smtClean="0"/>
                <a:t>enucos</a:t>
              </a:r>
              <a:r>
                <a:rPr lang="es-MX" sz="2000" kern="1200" dirty="0" smtClean="0"/>
                <a:t>) o </a:t>
              </a:r>
              <a:r>
                <a:rPr lang="es-MX" sz="2000" kern="1200" dirty="0" err="1" smtClean="0"/>
                <a:t>extrapatrimonial</a:t>
              </a:r>
              <a:r>
                <a:rPr lang="es-MX" sz="2000" kern="1200" dirty="0" smtClean="0"/>
                <a:t> (plebeyos).</a:t>
              </a:r>
              <a:endParaRPr lang="es-MX" sz="2000" kern="1200" dirty="0"/>
            </a:p>
          </p:txBody>
        </p:sp>
      </p:grpSp>
      <p:grpSp>
        <p:nvGrpSpPr>
          <p:cNvPr id="6" name="5 Grupo"/>
          <p:cNvGrpSpPr/>
          <p:nvPr/>
        </p:nvGrpSpPr>
        <p:grpSpPr>
          <a:xfrm>
            <a:off x="4500562" y="3143248"/>
            <a:ext cx="3857652" cy="3214710"/>
            <a:chOff x="3411066" y="2754475"/>
            <a:chExt cx="1762397" cy="1101498"/>
          </a:xfrm>
        </p:grpSpPr>
        <p:sp>
          <p:nvSpPr>
            <p:cNvPr id="7" name="6 Rectángulo redondeado"/>
            <p:cNvSpPr/>
            <p:nvPr/>
          </p:nvSpPr>
          <p:spPr>
            <a:xfrm>
              <a:off x="3411066" y="2754475"/>
              <a:ext cx="1762397" cy="1101498"/>
            </a:xfrm>
            <a:prstGeom prst="roundRect">
              <a:avLst>
                <a:gd name="adj" fmla="val 10000"/>
              </a:avLst>
            </a:prstGeom>
          </p:spPr>
          <p:style>
            <a:lnRef idx="1">
              <a:schemeClr val="accent1">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8" name="7 Rectángulo"/>
            <p:cNvSpPr/>
            <p:nvPr/>
          </p:nvSpPr>
          <p:spPr>
            <a:xfrm>
              <a:off x="3443328" y="2786737"/>
              <a:ext cx="1697873" cy="103697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s-MX" sz="2400" kern="1200" dirty="0" smtClean="0"/>
                <a:t>La estructura de clase.- los servidores no lo son personalmente del señor, son personas independientes que están </a:t>
              </a:r>
              <a:r>
                <a:rPr lang="es-MX" sz="2400" i="1" kern="1200" dirty="0" smtClean="0"/>
                <a:t>investidos</a:t>
              </a:r>
              <a:r>
                <a:rPr lang="es-MX" sz="2400" kern="1200" dirty="0" smtClean="0"/>
                <a:t> con sus cargos por privilegio o concesión del señor</a:t>
              </a:r>
              <a:endParaRPr lang="es-MX" sz="2400" kern="1200" dirty="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42910" y="500042"/>
            <a:ext cx="7722000" cy="1015663"/>
          </a:xfrm>
          <a:prstGeom prst="rect">
            <a:avLst/>
          </a:prstGeom>
          <a:noFill/>
        </p:spPr>
        <p:txBody>
          <a:bodyPr wrap="square" rtlCol="0">
            <a:spAutoFit/>
          </a:bodyPr>
          <a:lstStyle/>
          <a:p>
            <a:pPr marL="342900" indent="-342900" algn="just"/>
            <a:r>
              <a:rPr lang="es-MX" sz="2000" dirty="0" smtClean="0"/>
              <a:t>Dominación tradicional.- en virtud de creencia en la santidad de los ordenamientos y los poderes señoriales existentes. Su tipo más puro es el de dominio patriarcal.</a:t>
            </a:r>
          </a:p>
        </p:txBody>
      </p:sp>
      <p:sp>
        <p:nvSpPr>
          <p:cNvPr id="3" name="2 CuadroTexto"/>
          <p:cNvSpPr txBox="1"/>
          <p:nvPr/>
        </p:nvSpPr>
        <p:spPr>
          <a:xfrm>
            <a:off x="642910" y="3079716"/>
            <a:ext cx="7722000" cy="707886"/>
          </a:xfrm>
          <a:prstGeom prst="rect">
            <a:avLst/>
          </a:prstGeom>
          <a:noFill/>
        </p:spPr>
        <p:txBody>
          <a:bodyPr wrap="square" rtlCol="0">
            <a:spAutoFit/>
          </a:bodyPr>
          <a:lstStyle/>
          <a:p>
            <a:pPr algn="just"/>
            <a:r>
              <a:rPr lang="es-MX" sz="2000" dirty="0" smtClean="0"/>
              <a:t>El dominio esta establecido en una parte por la tradición y en otra por la voluntad del señor (gracia, arbitrio y puntos de vista personales)</a:t>
            </a:r>
            <a:endParaRPr lang="es-MX" sz="2000" dirty="0"/>
          </a:p>
        </p:txBody>
      </p:sp>
      <p:sp>
        <p:nvSpPr>
          <p:cNvPr id="4" name="3 CuadroTexto"/>
          <p:cNvSpPr txBox="1"/>
          <p:nvPr/>
        </p:nvSpPr>
        <p:spPr>
          <a:xfrm>
            <a:off x="642910" y="4061776"/>
            <a:ext cx="7722000" cy="1938992"/>
          </a:xfrm>
          <a:prstGeom prst="rect">
            <a:avLst/>
          </a:prstGeom>
          <a:noFill/>
        </p:spPr>
        <p:txBody>
          <a:bodyPr wrap="square" rtlCol="0">
            <a:spAutoFit/>
          </a:bodyPr>
          <a:lstStyle/>
          <a:p>
            <a:pPr algn="just"/>
            <a:r>
              <a:rPr lang="es-MX" sz="2000" dirty="0" smtClean="0"/>
              <a:t>El cuerpo administrativo (servidores) dependen directamente del señor (familiares) o de parientes o amigos personales (favoritos), o de elementos que están ligados por vínculos de fidelidad (vasallos), la extensión del poder “legitimo” de mando se regula por discreción del señor; dominan las relaciones del cuerpo administrativo y no el deber o la disciplina objetivos del cargo, sin o la fidelidad personal del servidor.</a:t>
            </a:r>
            <a:endParaRPr lang="es-MX" sz="2000" dirty="0"/>
          </a:p>
        </p:txBody>
      </p:sp>
      <p:sp>
        <p:nvSpPr>
          <p:cNvPr id="5" name="4 Rectángulo"/>
          <p:cNvSpPr/>
          <p:nvPr/>
        </p:nvSpPr>
        <p:spPr>
          <a:xfrm>
            <a:off x="642910" y="1789879"/>
            <a:ext cx="7722000" cy="1015663"/>
          </a:xfrm>
          <a:prstGeom prst="rect">
            <a:avLst/>
          </a:prstGeom>
        </p:spPr>
        <p:txBody>
          <a:bodyPr wrap="square">
            <a:spAutoFit/>
          </a:bodyPr>
          <a:lstStyle/>
          <a:p>
            <a:pPr lvl="0" algn="just"/>
            <a:r>
              <a:rPr lang="es-MX" sz="2000" dirty="0" smtClean="0">
                <a:solidFill>
                  <a:prstClr val="black"/>
                </a:solidFill>
              </a:rPr>
              <a:t>La asociación de dominio es </a:t>
            </a:r>
            <a:r>
              <a:rPr lang="es-MX" sz="2000" dirty="0" err="1" smtClean="0">
                <a:solidFill>
                  <a:prstClr val="black"/>
                </a:solidFill>
              </a:rPr>
              <a:t>comunización</a:t>
            </a:r>
            <a:r>
              <a:rPr lang="es-MX" sz="2000" dirty="0" smtClean="0">
                <a:solidFill>
                  <a:prstClr val="black"/>
                </a:solidFill>
              </a:rPr>
              <a:t>, el que ordena es el “señor”, y los que obedecen son los “</a:t>
            </a:r>
            <a:r>
              <a:rPr lang="es-MX" sz="2000" dirty="0" err="1" smtClean="0">
                <a:solidFill>
                  <a:prstClr val="black"/>
                </a:solidFill>
              </a:rPr>
              <a:t>subditos</a:t>
            </a:r>
            <a:r>
              <a:rPr lang="es-MX" sz="2000" dirty="0" smtClean="0">
                <a:solidFill>
                  <a:prstClr val="black"/>
                </a:solidFill>
              </a:rPr>
              <a:t>” en tanto que el cuerpo administrativo lo forman los “servidores”. </a:t>
            </a:r>
            <a:endParaRPr lang="es-MX" sz="2000" dirty="0">
              <a:solidFill>
                <a:prstClr val="black"/>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357166"/>
            <a:ext cx="3071834" cy="369332"/>
          </a:xfrm>
          <a:prstGeom prst="rect">
            <a:avLst/>
          </a:prstGeom>
          <a:noFill/>
        </p:spPr>
        <p:txBody>
          <a:bodyPr wrap="square" rtlCol="0">
            <a:spAutoFit/>
          </a:bodyPr>
          <a:lstStyle/>
          <a:p>
            <a:pPr algn="just"/>
            <a:r>
              <a:rPr lang="es-MX" dirty="0" smtClean="0"/>
              <a:t>Dos formas características:</a:t>
            </a:r>
            <a:endParaRPr lang="es-MX" dirty="0"/>
          </a:p>
        </p:txBody>
      </p:sp>
      <p:sp>
        <p:nvSpPr>
          <p:cNvPr id="3" name="2 CuadroTexto"/>
          <p:cNvSpPr txBox="1"/>
          <p:nvPr/>
        </p:nvSpPr>
        <p:spPr>
          <a:xfrm>
            <a:off x="785786" y="891256"/>
            <a:ext cx="7572428" cy="923330"/>
          </a:xfrm>
          <a:prstGeom prst="rect">
            <a:avLst/>
          </a:prstGeom>
          <a:noFill/>
        </p:spPr>
        <p:txBody>
          <a:bodyPr wrap="square" rtlCol="0">
            <a:spAutoFit/>
          </a:bodyPr>
          <a:lstStyle/>
          <a:p>
            <a:pPr algn="just"/>
            <a:r>
              <a:rPr lang="es-MX" b="1" dirty="0" smtClean="0"/>
              <a:t>1.- La estructura puramente patriarcal </a:t>
            </a:r>
            <a:r>
              <a:rPr lang="es-MX" dirty="0" smtClean="0"/>
              <a:t>de la administración, los servidores son reclutados  en dependencia del señor por patrimonio (esclavos, siervos, </a:t>
            </a:r>
            <a:r>
              <a:rPr lang="es-MX" dirty="0" err="1" smtClean="0"/>
              <a:t>enucos</a:t>
            </a:r>
            <a:r>
              <a:rPr lang="es-MX" dirty="0" smtClean="0"/>
              <a:t>) o </a:t>
            </a:r>
            <a:r>
              <a:rPr lang="es-MX" dirty="0" err="1" smtClean="0"/>
              <a:t>extrapatrimonial</a:t>
            </a:r>
            <a:r>
              <a:rPr lang="es-MX" dirty="0" smtClean="0"/>
              <a:t> (plebeyos).</a:t>
            </a:r>
            <a:endParaRPr lang="es-MX" dirty="0"/>
          </a:p>
        </p:txBody>
      </p:sp>
      <p:sp>
        <p:nvSpPr>
          <p:cNvPr id="4" name="3 CuadroTexto"/>
          <p:cNvSpPr txBox="1"/>
          <p:nvPr/>
        </p:nvSpPr>
        <p:spPr>
          <a:xfrm>
            <a:off x="785786" y="1979345"/>
            <a:ext cx="7572428" cy="923330"/>
          </a:xfrm>
          <a:prstGeom prst="rect">
            <a:avLst/>
          </a:prstGeom>
          <a:noFill/>
        </p:spPr>
        <p:txBody>
          <a:bodyPr wrap="square" rtlCol="0">
            <a:spAutoFit/>
          </a:bodyPr>
          <a:lstStyle/>
          <a:p>
            <a:pPr algn="just"/>
            <a:r>
              <a:rPr lang="es-MX" dirty="0" smtClean="0"/>
              <a:t>Su administración es totalmente heterónoma y </a:t>
            </a:r>
            <a:r>
              <a:rPr lang="es-MX" dirty="0" err="1" smtClean="0"/>
              <a:t>heterocéfala</a:t>
            </a:r>
            <a:r>
              <a:rPr lang="es-MX" dirty="0" smtClean="0"/>
              <a:t>: no existe derecho alguno del administrador sobre su cargo, pero tampoco selección ni honor profesionales del funcionario. </a:t>
            </a:r>
            <a:endParaRPr lang="es-MX" dirty="0"/>
          </a:p>
        </p:txBody>
      </p:sp>
      <p:sp>
        <p:nvSpPr>
          <p:cNvPr id="5" name="4 CuadroTexto"/>
          <p:cNvSpPr txBox="1"/>
          <p:nvPr/>
        </p:nvSpPr>
        <p:spPr>
          <a:xfrm>
            <a:off x="785786" y="3278358"/>
            <a:ext cx="7572428" cy="923330"/>
          </a:xfrm>
          <a:prstGeom prst="rect">
            <a:avLst/>
          </a:prstGeom>
          <a:noFill/>
        </p:spPr>
        <p:txBody>
          <a:bodyPr wrap="square" rtlCol="0">
            <a:spAutoFit/>
          </a:bodyPr>
          <a:lstStyle/>
          <a:p>
            <a:pPr algn="just"/>
            <a:r>
              <a:rPr lang="es-MX" b="1" dirty="0" smtClean="0"/>
              <a:t>2.- La estructura de clase</a:t>
            </a:r>
            <a:r>
              <a:rPr lang="es-MX" dirty="0" smtClean="0"/>
              <a:t>.- los servidores no lo son personalmente del señor, son personas independientes que están </a:t>
            </a:r>
            <a:r>
              <a:rPr lang="es-MX" i="1" dirty="0" smtClean="0"/>
              <a:t>investidos</a:t>
            </a:r>
            <a:r>
              <a:rPr lang="es-MX" dirty="0" smtClean="0"/>
              <a:t> con sus cargos por privilegio o concesión del señor</a:t>
            </a:r>
            <a:endParaRPr lang="es-MX" dirty="0"/>
          </a:p>
        </p:txBody>
      </p:sp>
      <p:sp>
        <p:nvSpPr>
          <p:cNvPr id="6" name="5 CuadroTexto"/>
          <p:cNvSpPr txBox="1"/>
          <p:nvPr/>
        </p:nvSpPr>
        <p:spPr>
          <a:xfrm>
            <a:off x="785786" y="4366446"/>
            <a:ext cx="7572428" cy="369332"/>
          </a:xfrm>
          <a:prstGeom prst="rect">
            <a:avLst/>
          </a:prstGeom>
          <a:noFill/>
        </p:spPr>
        <p:txBody>
          <a:bodyPr wrap="square" rtlCol="0">
            <a:spAutoFit/>
          </a:bodyPr>
          <a:lstStyle/>
          <a:p>
            <a:pPr algn="just"/>
            <a:r>
              <a:rPr lang="es-MX" dirty="0" smtClean="0"/>
              <a:t>La articulación jerárquica es vulnerada muy a menudo por el privilegio.</a:t>
            </a:r>
            <a:endParaRPr lang="es-MX" dirty="0"/>
          </a:p>
        </p:txBody>
      </p:sp>
      <p:sp>
        <p:nvSpPr>
          <p:cNvPr id="8" name="7 CuadroTexto"/>
          <p:cNvSpPr txBox="1"/>
          <p:nvPr/>
        </p:nvSpPr>
        <p:spPr>
          <a:xfrm>
            <a:off x="785786" y="4900536"/>
            <a:ext cx="7572428" cy="646331"/>
          </a:xfrm>
          <a:prstGeom prst="rect">
            <a:avLst/>
          </a:prstGeom>
          <a:noFill/>
        </p:spPr>
        <p:txBody>
          <a:bodyPr wrap="square" rtlCol="0">
            <a:spAutoFit/>
          </a:bodyPr>
          <a:lstStyle/>
          <a:p>
            <a:pPr algn="just"/>
            <a:r>
              <a:rPr lang="es-MX" dirty="0" smtClean="0"/>
              <a:t>Falta la categoría de la disciplina, regulan las relaciones generales, la tradición, el privilegio, las relaciones de fidelidad, el honor y la buena voluntad.</a:t>
            </a:r>
            <a:endParaRPr lang="es-MX" dirty="0"/>
          </a:p>
        </p:txBody>
      </p:sp>
      <p:sp>
        <p:nvSpPr>
          <p:cNvPr id="9" name="8 CuadroTexto"/>
          <p:cNvSpPr txBox="1"/>
          <p:nvPr/>
        </p:nvSpPr>
        <p:spPr>
          <a:xfrm>
            <a:off x="785786" y="5711627"/>
            <a:ext cx="7572428" cy="646331"/>
          </a:xfrm>
          <a:prstGeom prst="rect">
            <a:avLst/>
          </a:prstGeom>
          <a:noFill/>
        </p:spPr>
        <p:txBody>
          <a:bodyPr wrap="square" rtlCol="0">
            <a:spAutoFit/>
          </a:bodyPr>
          <a:lstStyle/>
          <a:p>
            <a:pPr algn="just"/>
            <a:r>
              <a:rPr lang="es-MX" dirty="0" smtClean="0"/>
              <a:t>La dominación patriarcal no es más que el tipo mas puro de la dominación tradicional</a:t>
            </a:r>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42910" y="782405"/>
            <a:ext cx="7715304" cy="923330"/>
          </a:xfrm>
          <a:prstGeom prst="rect">
            <a:avLst/>
          </a:prstGeom>
          <a:noFill/>
        </p:spPr>
        <p:txBody>
          <a:bodyPr wrap="square" rtlCol="0">
            <a:spAutoFit/>
          </a:bodyPr>
          <a:lstStyle/>
          <a:p>
            <a:pPr algn="just"/>
            <a:r>
              <a:rPr lang="es-MX" dirty="0" smtClean="0"/>
              <a:t>La fidelidad inculcada por la educación y la habituación en las relaciones de un niño con el jefe de la familia constituye el contraste más típico con la posición del trabajador ligado por contrato a una empresa.</a:t>
            </a:r>
            <a:endParaRPr lang="es-MX" dirty="0"/>
          </a:p>
        </p:txBody>
      </p:sp>
      <p:sp>
        <p:nvSpPr>
          <p:cNvPr id="3" name="2 CuadroTexto"/>
          <p:cNvSpPr txBox="1"/>
          <p:nvPr/>
        </p:nvSpPr>
        <p:spPr>
          <a:xfrm>
            <a:off x="642910" y="1925413"/>
            <a:ext cx="7715304" cy="646331"/>
          </a:xfrm>
          <a:prstGeom prst="rect">
            <a:avLst/>
          </a:prstGeom>
          <a:noFill/>
        </p:spPr>
        <p:txBody>
          <a:bodyPr wrap="square" rtlCol="0">
            <a:spAutoFit/>
          </a:bodyPr>
          <a:lstStyle/>
          <a:p>
            <a:pPr algn="just"/>
            <a:r>
              <a:rPr lang="es-MX" dirty="0" smtClean="0"/>
              <a:t>La asociación doméstica constituye la célula reproductora de las relaciones tradicionales de dominio</a:t>
            </a:r>
            <a:endParaRPr lang="es-MX"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413</TotalTime>
  <Words>1752</Words>
  <Application>Microsoft Office PowerPoint</Application>
  <PresentationFormat>Presentación en pantalla (4:3)</PresentationFormat>
  <Paragraphs>93</Paragraphs>
  <Slides>20</Slides>
  <Notes>1</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Civil</vt:lpstr>
      <vt:lpstr>Economía y sociedad</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FelipeMontaño</dc:creator>
  <cp:lastModifiedBy>FelipeMontaño</cp:lastModifiedBy>
  <cp:revision>61</cp:revision>
  <dcterms:created xsi:type="dcterms:W3CDTF">2009-09-27T19:41:23Z</dcterms:created>
  <dcterms:modified xsi:type="dcterms:W3CDTF">2009-10-20T00:07:45Z</dcterms:modified>
</cp:coreProperties>
</file>